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6858000" cx="9144000"/>
  <p:notesSz cx="6858000" cy="9144000"/>
  <p:embeddedFontLst>
    <p:embeddedFont>
      <p:font typeface="Roboto"/>
      <p:regular r:id="rId29"/>
      <p:bold r:id="rId30"/>
      <p:italic r:id="rId31"/>
      <p:boldItalic r:id="rId32"/>
    </p:embeddedFont>
    <p:embeddedFont>
      <p:font typeface="Roboto Condensed"/>
      <p:regular r:id="rId33"/>
      <p:bold r:id="rId34"/>
      <p:italic r:id="rId35"/>
      <p:boldItalic r:id="rId36"/>
    </p:embeddedFont>
    <p:embeddedFont>
      <p:font typeface="Merriweather"/>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3" Type="http://schemas.openxmlformats.org/officeDocument/2006/relationships/slide" Target="slides/slide9.xml"/><Relationship Id="rId39" Type="http://schemas.openxmlformats.org/officeDocument/2006/relationships/font" Target="fonts/Merriweather-italic.fntdata"/><Relationship Id="rId18" Type="http://schemas.openxmlformats.org/officeDocument/2006/relationships/slide" Target="slides/slide14.xml"/><Relationship Id="rId21" Type="http://schemas.openxmlformats.org/officeDocument/2006/relationships/slide" Target="slides/slide17.xml"/><Relationship Id="rId34" Type="http://schemas.openxmlformats.org/officeDocument/2006/relationships/font" Target="fonts/RobotoCondensed-bold.fntdata"/><Relationship Id="rId42" Type="http://schemas.openxmlformats.org/officeDocument/2006/relationships/customXml" Target="../customXml/item2.xml"/><Relationship Id="rId7" Type="http://schemas.openxmlformats.org/officeDocument/2006/relationships/slide" Target="slides/slide3.xml"/><Relationship Id="rId20" Type="http://schemas.openxmlformats.org/officeDocument/2006/relationships/slide" Target="slides/slide16.xml"/><Relationship Id="rId2" Type="http://schemas.openxmlformats.org/officeDocument/2006/relationships/presProps" Target="presProps.xml"/><Relationship Id="rId29" Type="http://schemas.openxmlformats.org/officeDocument/2006/relationships/font" Target="fonts/Roboto-regular.fntdata"/><Relationship Id="rId16" Type="http://schemas.openxmlformats.org/officeDocument/2006/relationships/slide" Target="slides/slide12.xml"/><Relationship Id="rId41" Type="http://schemas.openxmlformats.org/officeDocument/2006/relationships/customXml" Target="../customXml/item1.xml"/><Relationship Id="rId40" Type="http://schemas.openxmlformats.org/officeDocument/2006/relationships/font" Target="fonts/Merriweather-boldItalic.fntdata"/><Relationship Id="rId24" Type="http://schemas.openxmlformats.org/officeDocument/2006/relationships/slide" Target="slides/slide20.xml"/><Relationship Id="rId1" Type="http://schemas.openxmlformats.org/officeDocument/2006/relationships/theme" Target="theme/theme2.xml"/><Relationship Id="rId6" Type="http://schemas.openxmlformats.org/officeDocument/2006/relationships/slide" Target="slides/slide2.xml"/><Relationship Id="rId11" Type="http://schemas.openxmlformats.org/officeDocument/2006/relationships/slide" Target="slides/slide7.xml"/><Relationship Id="rId32" Type="http://schemas.openxmlformats.org/officeDocument/2006/relationships/font" Target="fonts/Roboto-boldItalic.fntdata"/><Relationship Id="rId37" Type="http://schemas.openxmlformats.org/officeDocument/2006/relationships/font" Target="fonts/Merriweather-regular.fntdata"/><Relationship Id="rId23" Type="http://schemas.openxmlformats.org/officeDocument/2006/relationships/slide" Target="slides/slide19.xml"/><Relationship Id="rId28" Type="http://schemas.openxmlformats.org/officeDocument/2006/relationships/slide" Target="slides/slide24.xml"/><Relationship Id="rId5" Type="http://schemas.openxmlformats.org/officeDocument/2006/relationships/slide" Target="slides/slide1.xml"/><Relationship Id="rId15" Type="http://schemas.openxmlformats.org/officeDocument/2006/relationships/slide" Target="slides/slide11.xml"/><Relationship Id="rId36" Type="http://schemas.openxmlformats.org/officeDocument/2006/relationships/font" Target="fonts/RobotoCondensed-boldItalic.fntdata"/><Relationship Id="rId31" Type="http://schemas.openxmlformats.org/officeDocument/2006/relationships/font" Target="fonts/Roboto-italic.fntdata"/><Relationship Id="rId10" Type="http://schemas.openxmlformats.org/officeDocument/2006/relationships/slide" Target="slides/slide6.xml"/><Relationship Id="rId19" Type="http://schemas.openxmlformats.org/officeDocument/2006/relationships/slide" Target="slides/slide15.xml"/><Relationship Id="rId22" Type="http://schemas.openxmlformats.org/officeDocument/2006/relationships/slide" Target="slides/slide18.xml"/><Relationship Id="rId4" Type="http://schemas.openxmlformats.org/officeDocument/2006/relationships/notesMaster" Target="notesMasters/notesMaster1.xml"/><Relationship Id="rId9" Type="http://schemas.openxmlformats.org/officeDocument/2006/relationships/slide" Target="slides/slide5.xml"/><Relationship Id="rId27" Type="http://schemas.openxmlformats.org/officeDocument/2006/relationships/slide" Target="slides/slide23.xml"/><Relationship Id="rId30" Type="http://schemas.openxmlformats.org/officeDocument/2006/relationships/font" Target="fonts/Roboto-bold.fntdata"/><Relationship Id="rId35" Type="http://schemas.openxmlformats.org/officeDocument/2006/relationships/font" Target="fonts/RobotoCondensed-italic.fntdata"/><Relationship Id="rId14" Type="http://schemas.openxmlformats.org/officeDocument/2006/relationships/slide" Target="slides/slide10.xml"/><Relationship Id="rId43" Type="http://schemas.openxmlformats.org/officeDocument/2006/relationships/customXml" Target="../customXml/item3.xml"/><Relationship Id="rId8" Type="http://schemas.openxmlformats.org/officeDocument/2006/relationships/slide" Target="slides/slide4.xml"/><Relationship Id="rId3" Type="http://schemas.openxmlformats.org/officeDocument/2006/relationships/slideMaster" Target="slideMasters/slideMaster1.xml"/><Relationship Id="rId25" Type="http://schemas.openxmlformats.org/officeDocument/2006/relationships/slide" Target="slides/slide21.xml"/><Relationship Id="rId33" Type="http://schemas.openxmlformats.org/officeDocument/2006/relationships/font" Target="fonts/RobotoCondensed-regular.fntdata"/><Relationship Id="rId12" Type="http://schemas.openxmlformats.org/officeDocument/2006/relationships/slide" Target="slides/slide8.xml"/><Relationship Id="rId17" Type="http://schemas.openxmlformats.org/officeDocument/2006/relationships/slide" Target="slides/slide13.xml"/><Relationship Id="rId38" Type="http://schemas.openxmlformats.org/officeDocument/2006/relationships/font" Target="fonts/Merriweather-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2pPr>
            <a:lvl3pPr indent="0" lvl="2" marL="9144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3pPr>
            <a:lvl4pPr indent="0" lvl="3" marL="13716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4pPr>
            <a:lvl5pPr indent="0" lvl="4" marL="18288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5pPr>
            <a:lvl6pPr indent="0" lvl="5" marL="22860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6pPr>
            <a:lvl7pPr indent="0" lvl="6" marL="32004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7pPr>
            <a:lvl8pPr indent="0" lvl="7" marL="45720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8pPr>
            <a:lvl9pPr indent="0" lvl="8" marL="64008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SzPts val="1400"/>
              <a:buNone/>
              <a:defRPr b="0" i="0" sz="1200" u="none" cap="none" strike="noStrike">
                <a:solidFill>
                  <a:srgbClr val="000000"/>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2pPr>
            <a:lvl3pPr indent="0" lvl="2" marL="9144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3pPr>
            <a:lvl4pPr indent="0" lvl="3" marL="13716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4pPr>
            <a:lvl5pPr indent="0" lvl="4" marL="18288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5pPr>
            <a:lvl6pPr indent="0" lvl="5" marL="22860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6pPr>
            <a:lvl7pPr indent="0" lvl="6" marL="32004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7pPr>
            <a:lvl8pPr indent="0" lvl="7" marL="45720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8pPr>
            <a:lvl9pPr indent="0" lvl="8" marL="64008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2pPr>
            <a:lvl3pPr indent="0" lvl="2" marL="9144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3pPr>
            <a:lvl4pPr indent="0" lvl="3" marL="13716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4pPr>
            <a:lvl5pPr indent="0" lvl="4" marL="18288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5pPr>
            <a:lvl6pPr indent="0" lvl="5" marL="22860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6pPr>
            <a:lvl7pPr indent="0" lvl="6" marL="32004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7pPr>
            <a:lvl8pPr indent="0" lvl="7" marL="45720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8pPr>
            <a:lvl9pPr indent="0" lvl="8" marL="6400800" marR="0" rtl="0" algn="l">
              <a:lnSpc>
                <a:spcPct val="100000"/>
              </a:lnSpc>
              <a:spcBef>
                <a:spcPts val="0"/>
              </a:spcBef>
              <a:spcAft>
                <a:spcPts val="0"/>
              </a:spcAft>
              <a:buSzPts val="1400"/>
              <a:buNone/>
              <a:defRPr b="0" i="0" sz="2400" u="none" cap="none" strike="noStrike">
                <a:solidFill>
                  <a:srgbClr val="000000"/>
                </a:solidFill>
                <a:latin typeface="Calibri"/>
                <a:ea typeface="Calibri"/>
                <a:cs typeface="Calibri"/>
                <a:sym typeface="Calibri"/>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k12.wa.us/MTSS/default.aspx"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LBcA8NIiLbS7TzlbQIx3FdA1yWUdHLoW/view?usp=sharing"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200"/>
              <a:t>Leslie </a:t>
            </a:r>
            <a:endParaRPr sz="1200"/>
          </a:p>
          <a:p>
            <a:pPr indent="0" lvl="0" marL="0" rtl="0" algn="l">
              <a:spcBef>
                <a:spcPts val="0"/>
              </a:spcBef>
              <a:spcAft>
                <a:spcPts val="0"/>
              </a:spcAft>
              <a:buNone/>
            </a:pPr>
            <a:r>
              <a:rPr lang="en-US" sz="1200"/>
              <a:t>40 handouts</a:t>
            </a:r>
            <a:endParaRPr sz="1200"/>
          </a:p>
          <a:p>
            <a:pPr indent="0" lvl="0" marL="0" rtl="0" algn="l">
              <a:spcBef>
                <a:spcPts val="0"/>
              </a:spcBef>
              <a:spcAft>
                <a:spcPts val="0"/>
              </a:spcAft>
              <a:buNone/>
            </a:pPr>
            <a:r>
              <a:rPr lang="en-US" sz="1200"/>
              <a:t>Sticky notes for each table</a:t>
            </a:r>
            <a:endParaRPr sz="1200"/>
          </a:p>
          <a:p>
            <a:pPr indent="0" lvl="0" marL="0" rtl="0" algn="l">
              <a:spcBef>
                <a:spcPts val="0"/>
              </a:spcBef>
              <a:spcAft>
                <a:spcPts val="0"/>
              </a:spcAft>
              <a:buNone/>
            </a:pPr>
            <a:r>
              <a:rPr lang="en-US" sz="1200"/>
              <a:t>Skittles </a:t>
            </a:r>
            <a:endParaRPr sz="1200"/>
          </a:p>
          <a:p>
            <a:pPr indent="0" lvl="0" marL="0" rtl="0" algn="l">
              <a:spcBef>
                <a:spcPts val="0"/>
              </a:spcBef>
              <a:spcAft>
                <a:spcPts val="0"/>
              </a:spcAft>
              <a:buNone/>
            </a:pPr>
            <a:r>
              <a:rPr lang="en-US" sz="1200"/>
              <a:t>3-2-1 (40)</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US" sz="1200"/>
              <a:t>This is what we do K-12, clearly defining K-6, soon 7-8th.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p:txBody>
      </p:sp>
      <p:sp>
        <p:nvSpPr>
          <p:cNvPr id="72" name="Google Shape;72;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61698b367d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61698b367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5 minutes </a:t>
            </a:r>
            <a:endParaRPr/>
          </a:p>
        </p:txBody>
      </p:sp>
      <p:sp>
        <p:nvSpPr>
          <p:cNvPr id="79" name="Google Shape;79;g61698b367d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614ba7a942_1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614ba7a942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g614ba7a942_1_12: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60cb56b8dd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60cb56b8d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200"/>
              <a:t>Leslie (1 min)</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US" sz="1200"/>
              <a:t>District document that outlines all teams addressing academic &amp; behavior support teams. Consistent language across all schools for GT and SST. Broken into Tier 1/2/3. Identifies name, purpose, who involved, who facilitates, forms used and other important documents. </a:t>
            </a:r>
            <a:endParaRPr sz="1200"/>
          </a:p>
        </p:txBody>
      </p:sp>
      <p:sp>
        <p:nvSpPr>
          <p:cNvPr id="94" name="Google Shape;94;g60cb56b8dd_0_1: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b8dfe21e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200"/>
              <a:t>2 min</a:t>
            </a:r>
            <a:endParaRPr sz="1200"/>
          </a:p>
          <a:p>
            <a:pPr indent="-317500" lvl="0" marL="457200" rtl="0" algn="l">
              <a:spcBef>
                <a:spcPts val="0"/>
              </a:spcBef>
              <a:spcAft>
                <a:spcPts val="0"/>
              </a:spcAft>
              <a:buSzPts val="1400"/>
              <a:buChar char="●"/>
            </a:pPr>
            <a:r>
              <a:rPr lang="en-US" sz="1400"/>
              <a:t>Flow chart visual of our student support &amp; intervention process at Early Learning (for staff &amp; families)</a:t>
            </a:r>
            <a:endParaRPr sz="1400"/>
          </a:p>
          <a:p>
            <a:pPr indent="-317500" lvl="0" marL="457200" rtl="0" algn="l">
              <a:spcBef>
                <a:spcPts val="0"/>
              </a:spcBef>
              <a:spcAft>
                <a:spcPts val="0"/>
              </a:spcAft>
              <a:buSzPts val="1400"/>
              <a:buChar char="●"/>
            </a:pPr>
            <a:r>
              <a:rPr lang="en-US" sz="1400"/>
              <a:t>The district is rolling out the same intervention process expectations for all elementary schools</a:t>
            </a:r>
            <a:endParaRPr sz="1400"/>
          </a:p>
          <a:p>
            <a:pPr indent="-317500" lvl="0" marL="457200" rtl="0" algn="l">
              <a:spcBef>
                <a:spcPts val="0"/>
              </a:spcBef>
              <a:spcAft>
                <a:spcPts val="0"/>
              </a:spcAft>
              <a:buSzPts val="1400"/>
              <a:buChar char="●"/>
            </a:pPr>
            <a:r>
              <a:rPr lang="en-US" sz="1400"/>
              <a:t>Aligns w/ Tiered Teams Agreement (previous slide) and WA state’s </a:t>
            </a:r>
            <a:r>
              <a:rPr lang="en-US" sz="1400" u="sng">
                <a:solidFill>
                  <a:srgbClr val="0097A7"/>
                </a:solidFill>
                <a:hlinkClick r:id="rId2">
                  <a:extLst>
                    <a:ext uri="{A12FA001-AC4F-418D-AE19-62706E023703}">
                      <ahyp:hlinkClr val="tx"/>
                    </a:ext>
                  </a:extLst>
                </a:hlinkClick>
              </a:rPr>
              <a:t>Multi-Tiered System of Supports (MTSS) initiative</a:t>
            </a:r>
            <a:r>
              <a:rPr lang="en-US" sz="1400"/>
              <a:t> (MTSS-more acronyms!)</a:t>
            </a:r>
            <a:endParaRPr sz="1200"/>
          </a:p>
        </p:txBody>
      </p:sp>
      <p:sp>
        <p:nvSpPr>
          <p:cNvPr id="102" name="Google Shape;102;g3b8dfe21eb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9dc4dfc20a_1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9dc4dfc20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g9dc4dfc20a_1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p>
        </p:txBody>
      </p:sp>
      <p:sp>
        <p:nvSpPr>
          <p:cNvPr id="117" name="Google Shape;117;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61698b367d_0_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61698b367d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2 mins &amp; ask for any share outs as a group</a:t>
            </a:r>
            <a:endParaRPr/>
          </a:p>
        </p:txBody>
      </p:sp>
      <p:sp>
        <p:nvSpPr>
          <p:cNvPr id="123" name="Google Shape;123;g61698b367d_0_21: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200"/>
              <a:t>1 min</a:t>
            </a:r>
            <a:endParaRPr sz="1200"/>
          </a:p>
          <a:p>
            <a:pPr indent="0" lvl="0" marL="0" rtl="0" algn="l">
              <a:spcBef>
                <a:spcPts val="0"/>
              </a:spcBef>
              <a:spcAft>
                <a:spcPts val="0"/>
              </a:spcAft>
              <a:buNone/>
            </a:pPr>
            <a:r>
              <a:t/>
            </a:r>
            <a:endParaRPr sz="1200"/>
          </a:p>
        </p:txBody>
      </p:sp>
      <p:sp>
        <p:nvSpPr>
          <p:cNvPr id="130" name="Google Shape;130;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638a4d2299_0_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638a4d2299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g638a4d2299_0_87: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638a4d2299_0_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638a4d2299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g638a4d2299_0_62: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638a4d2299_0_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638a4d2299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g638a4d2299_0_93: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9dc4dfc20a_1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9dc4dfc20a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g9dc4dfc20a_1_6: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61698b367d_0_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61698b367d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Take 1 minute and jot down the following. This is for you as something to keep in mind moving forward this year. </a:t>
            </a:r>
            <a:endParaRPr/>
          </a:p>
        </p:txBody>
      </p:sp>
      <p:sp>
        <p:nvSpPr>
          <p:cNvPr id="168" name="Google Shape;168;g61698b367d_0_29: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200"/>
              <a:t>Leslie</a:t>
            </a:r>
            <a:endParaRPr sz="1200"/>
          </a:p>
        </p:txBody>
      </p:sp>
      <p:sp>
        <p:nvSpPr>
          <p:cNvPr id="175" name="Google Shape;17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638a4d2299_0_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638a4d2299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638a4d2299_0_36: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200"/>
              <a:t>2 min</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p:txBody>
      </p:sp>
      <p:sp>
        <p:nvSpPr>
          <p:cNvPr id="188" name="Google Shape;188;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200"/>
              <a:t>2 min</a:t>
            </a:r>
            <a:endParaRPr sz="1200"/>
          </a:p>
          <a:p>
            <a:pPr indent="0" lvl="0" marL="0" rtl="0" algn="l">
              <a:lnSpc>
                <a:spcPct val="90000"/>
              </a:lnSpc>
              <a:spcBef>
                <a:spcPts val="0"/>
              </a:spcBef>
              <a:spcAft>
                <a:spcPts val="0"/>
              </a:spcAft>
              <a:buNone/>
            </a:pPr>
            <a:r>
              <a:t/>
            </a:r>
            <a:endParaRPr sz="1200"/>
          </a:p>
          <a:p>
            <a:pPr indent="0" lvl="0" marL="0" rtl="0" algn="l">
              <a:lnSpc>
                <a:spcPct val="90000"/>
              </a:lnSpc>
              <a:spcBef>
                <a:spcPts val="0"/>
              </a:spcBef>
              <a:spcAft>
                <a:spcPts val="0"/>
              </a:spcAft>
              <a:buNone/>
            </a:pPr>
            <a:r>
              <a:rPr lang="en-US" sz="1200">
                <a:solidFill>
                  <a:schemeClr val="dk1"/>
                </a:solidFill>
              </a:rPr>
              <a:t>Data collected in the areas of: academics, behavior, social/emotional, attendance, school history, language </a:t>
            </a:r>
            <a:endParaRPr sz="1200"/>
          </a:p>
        </p:txBody>
      </p:sp>
      <p:sp>
        <p:nvSpPr>
          <p:cNvPr id="195" name="Google Shape;195;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638a4d2299_0_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638a4d2299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g638a4d2299_0_44: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200"/>
              <a:t>Leslie </a:t>
            </a:r>
            <a:endParaRPr sz="1200"/>
          </a:p>
        </p:txBody>
      </p:sp>
      <p:sp>
        <p:nvSpPr>
          <p:cNvPr id="210" name="Google Shape;210;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200">
                <a:latin typeface="Helvetica"/>
                <a:ea typeface="Helvetica"/>
                <a:cs typeface="Helvetica"/>
                <a:sym typeface="Helvetica"/>
              </a:rPr>
              <a:t>Leslie (1 min) </a:t>
            </a:r>
            <a:endParaRPr sz="1200">
              <a:latin typeface="Helvetica"/>
              <a:ea typeface="Helvetica"/>
              <a:cs typeface="Helvetica"/>
              <a:sym typeface="Helvetica"/>
            </a:endParaRPr>
          </a:p>
          <a:p>
            <a:pPr indent="0" lvl="0" marL="0" rtl="0" algn="l">
              <a:spcBef>
                <a:spcPts val="0"/>
              </a:spcBef>
              <a:spcAft>
                <a:spcPts val="0"/>
              </a:spcAft>
              <a:buNone/>
            </a:pPr>
            <a:r>
              <a:rPr lang="en-US" sz="1200">
                <a:latin typeface="Helvetica"/>
                <a:ea typeface="Helvetica"/>
                <a:cs typeface="Helvetica"/>
                <a:sym typeface="Helvetica"/>
              </a:rPr>
              <a:t>Brief intro to SST</a:t>
            </a:r>
            <a:endParaRPr sz="1200">
              <a:latin typeface="Helvetica"/>
              <a:ea typeface="Helvetica"/>
              <a:cs typeface="Helvetica"/>
              <a:sym typeface="Helvetica"/>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US" sz="1200">
                <a:solidFill>
                  <a:schemeClr val="dk1"/>
                </a:solidFill>
              </a:rPr>
              <a:t>If </a:t>
            </a:r>
            <a:r>
              <a:rPr lang="en-US" sz="1200">
                <a:solidFill>
                  <a:schemeClr val="dk1"/>
                </a:solidFill>
              </a:rPr>
              <a:t>the new area of concern is not related to the student’s disability (e.g., adding academics for a SLP-only student), a referral to GT may be appropriate but ALWAYS start with case manager. </a:t>
            </a:r>
            <a:endParaRPr sz="1200">
              <a:latin typeface="Helvetica"/>
              <a:ea typeface="Helvetica"/>
              <a:cs typeface="Helvetica"/>
              <a:sym typeface="Helvetica"/>
            </a:endParaRPr>
          </a:p>
        </p:txBody>
      </p:sp>
      <p:sp>
        <p:nvSpPr>
          <p:cNvPr id="215" name="Google Shape;215;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182562" rtl="0" algn="l">
              <a:spcBef>
                <a:spcPts val="0"/>
              </a:spcBef>
              <a:spcAft>
                <a:spcPts val="0"/>
              </a:spcAft>
              <a:buNone/>
            </a:pPr>
            <a:r>
              <a:rPr lang="en-US" sz="1200"/>
              <a:t>Brief intro to SST just to differentiate from GT but not purpose of our time. </a:t>
            </a:r>
            <a:endParaRPr sz="1200"/>
          </a:p>
        </p:txBody>
      </p:sp>
      <p:sp>
        <p:nvSpPr>
          <p:cNvPr id="221" name="Google Shape;221;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p>
        </p:txBody>
      </p:sp>
      <p:sp>
        <p:nvSpPr>
          <p:cNvPr id="228" name="Google Shape;228;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Please complete the </a:t>
            </a:r>
            <a:r>
              <a:rPr lang="en-US" u="sng">
                <a:solidFill>
                  <a:schemeClr val="hlink"/>
                </a:solidFill>
                <a:hlinkClick r:id="rId2"/>
              </a:rPr>
              <a:t>3-2-1 handout</a:t>
            </a:r>
            <a:r>
              <a:rPr lang="en-US"/>
              <a:t> which will help us know where you are at and any other questions you might have when determining how to support you this year. </a:t>
            </a:r>
            <a:endParaRPr/>
          </a:p>
        </p:txBody>
      </p:sp>
      <p:sp>
        <p:nvSpPr>
          <p:cNvPr id="235" name="Google Shape;235;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13" name="Shape 13"/>
        <p:cNvGrpSpPr/>
        <p:nvPr/>
      </p:nvGrpSpPr>
      <p:grpSpPr>
        <a:xfrm>
          <a:off x="0" y="0"/>
          <a:ext cx="0" cy="0"/>
          <a:chOff x="0" y="0"/>
          <a:chExt cx="0" cy="0"/>
        </a:xfrm>
      </p:grpSpPr>
      <p:sp>
        <p:nvSpPr>
          <p:cNvPr id="14" name="Google Shape;14;p2"/>
          <p:cNvSpPr/>
          <p:nvPr/>
        </p:nvSpPr>
        <p:spPr>
          <a:xfrm>
            <a:off x="-125" y="0"/>
            <a:ext cx="9144250" cy="5863987"/>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5" name="Google Shape;15;p2"/>
          <p:cNvSpPr txBox="1"/>
          <p:nvPr>
            <p:ph type="ctrTitle"/>
          </p:nvPr>
        </p:nvSpPr>
        <p:spPr>
          <a:xfrm>
            <a:off x="311700" y="719633"/>
            <a:ext cx="8520600" cy="17100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6" name="Google Shape;16;p2"/>
          <p:cNvSpPr txBox="1"/>
          <p:nvPr>
            <p:ph idx="1" type="subTitle"/>
          </p:nvPr>
        </p:nvSpPr>
        <p:spPr>
          <a:xfrm>
            <a:off x="311700" y="2504747"/>
            <a:ext cx="4242600" cy="984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7" name="Google Shape;17;p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8" name="Shape 18"/>
        <p:cNvGrpSpPr/>
        <p:nvPr/>
      </p:nvGrpSpPr>
      <p:grpSpPr>
        <a:xfrm>
          <a:off x="0" y="0"/>
          <a:ext cx="0" cy="0"/>
          <a:chOff x="0" y="0"/>
          <a:chExt cx="0" cy="0"/>
        </a:xfrm>
      </p:grpSpPr>
      <p:sp>
        <p:nvSpPr>
          <p:cNvPr id="19" name="Google Shape;19;p3"/>
          <p:cNvSpPr/>
          <p:nvPr/>
        </p:nvSpPr>
        <p:spPr>
          <a:xfrm>
            <a:off x="0" y="64132"/>
            <a:ext cx="9144250" cy="5863987"/>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20" name="Google Shape;20;p3"/>
          <p:cNvSpPr/>
          <p:nvPr/>
        </p:nvSpPr>
        <p:spPr>
          <a:xfrm>
            <a:off x="0" y="0"/>
            <a:ext cx="9144250" cy="5863987"/>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21" name="Google Shape;21;p3"/>
          <p:cNvSpPr txBox="1"/>
          <p:nvPr>
            <p:ph type="title"/>
          </p:nvPr>
        </p:nvSpPr>
        <p:spPr>
          <a:xfrm>
            <a:off x="311700" y="719633"/>
            <a:ext cx="8520600" cy="17100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22" name="Google Shape;22;p3"/>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4314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4"/>
          <p:cNvSpPr/>
          <p:nvPr/>
        </p:nvSpPr>
        <p:spPr>
          <a:xfrm>
            <a:off x="0" y="58833"/>
            <a:ext cx="4313625" cy="5865687"/>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6" name="Google Shape;26;p4"/>
          <p:cNvSpPr/>
          <p:nvPr/>
        </p:nvSpPr>
        <p:spPr>
          <a:xfrm>
            <a:off x="-125" y="0"/>
            <a:ext cx="4316900" cy="5860653"/>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7" name="Google Shape;27;p4"/>
          <p:cNvSpPr txBox="1"/>
          <p:nvPr>
            <p:ph type="title"/>
          </p:nvPr>
        </p:nvSpPr>
        <p:spPr>
          <a:xfrm>
            <a:off x="311725" y="667900"/>
            <a:ext cx="3706500" cy="3345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8" name="Google Shape;28;p4"/>
          <p:cNvSpPr txBox="1"/>
          <p:nvPr>
            <p:ph idx="1" type="body"/>
          </p:nvPr>
        </p:nvSpPr>
        <p:spPr>
          <a:xfrm>
            <a:off x="4644675" y="667900"/>
            <a:ext cx="4166400" cy="5464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29" name="Google Shape;29;p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p:nvPr/>
        </p:nvSpPr>
        <p:spPr>
          <a:xfrm>
            <a:off x="0" y="0"/>
            <a:ext cx="9144000" cy="1702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5"/>
          <p:cNvSpPr txBox="1"/>
          <p:nvPr>
            <p:ph type="title"/>
          </p:nvPr>
        </p:nvSpPr>
        <p:spPr>
          <a:xfrm>
            <a:off x="311725" y="667900"/>
            <a:ext cx="8520600" cy="831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3" name="Google Shape;33;p5"/>
          <p:cNvSpPr txBox="1"/>
          <p:nvPr>
            <p:ph idx="1" type="body"/>
          </p:nvPr>
        </p:nvSpPr>
        <p:spPr>
          <a:xfrm>
            <a:off x="311700" y="2007600"/>
            <a:ext cx="3999900" cy="410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4" name="Google Shape;34;p5"/>
          <p:cNvSpPr txBox="1"/>
          <p:nvPr>
            <p:ph idx="2" type="body"/>
          </p:nvPr>
        </p:nvSpPr>
        <p:spPr>
          <a:xfrm>
            <a:off x="4832400" y="2007600"/>
            <a:ext cx="3999900" cy="410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5" name="Google Shape;35;p5"/>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p:nvPr/>
        </p:nvSpPr>
        <p:spPr>
          <a:xfrm>
            <a:off x="0" y="0"/>
            <a:ext cx="9144000" cy="1702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6"/>
          <p:cNvSpPr txBox="1"/>
          <p:nvPr>
            <p:ph type="title"/>
          </p:nvPr>
        </p:nvSpPr>
        <p:spPr>
          <a:xfrm>
            <a:off x="311725" y="667900"/>
            <a:ext cx="8520600" cy="831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6"/>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0" name="Shape 40"/>
        <p:cNvGrpSpPr/>
        <p:nvPr/>
      </p:nvGrpSpPr>
      <p:grpSpPr>
        <a:xfrm>
          <a:off x="0" y="0"/>
          <a:ext cx="0" cy="0"/>
          <a:chOff x="0" y="0"/>
          <a:chExt cx="0" cy="0"/>
        </a:xfrm>
      </p:grpSpPr>
      <p:sp>
        <p:nvSpPr>
          <p:cNvPr id="41" name="Google Shape;41;p7"/>
          <p:cNvSpPr/>
          <p:nvPr/>
        </p:nvSpPr>
        <p:spPr>
          <a:xfrm>
            <a:off x="0" y="0"/>
            <a:ext cx="37644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7"/>
          <p:cNvSpPr txBox="1"/>
          <p:nvPr>
            <p:ph type="title"/>
          </p:nvPr>
        </p:nvSpPr>
        <p:spPr>
          <a:xfrm>
            <a:off x="311725" y="667900"/>
            <a:ext cx="3127500" cy="243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3" name="Google Shape;43;p7"/>
          <p:cNvSpPr txBox="1"/>
          <p:nvPr>
            <p:ph idx="1" type="body"/>
          </p:nvPr>
        </p:nvSpPr>
        <p:spPr>
          <a:xfrm>
            <a:off x="311700" y="3187533"/>
            <a:ext cx="3127500" cy="3063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44" name="Google Shape;44;p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5" name="Shape 45"/>
        <p:cNvGrpSpPr/>
        <p:nvPr/>
      </p:nvGrpSpPr>
      <p:grpSpPr>
        <a:xfrm>
          <a:off x="0" y="0"/>
          <a:ext cx="0" cy="0"/>
          <a:chOff x="0" y="0"/>
          <a:chExt cx="0" cy="0"/>
        </a:xfrm>
      </p:grpSpPr>
      <p:sp>
        <p:nvSpPr>
          <p:cNvPr id="46" name="Google Shape;46;p8"/>
          <p:cNvSpPr txBox="1"/>
          <p:nvPr>
            <p:ph type="title"/>
          </p:nvPr>
        </p:nvSpPr>
        <p:spPr>
          <a:xfrm>
            <a:off x="311675" y="1064800"/>
            <a:ext cx="6247800" cy="47283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7" name="Google Shape;47;p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9"/>
          <p:cNvSpPr txBox="1"/>
          <p:nvPr>
            <p:ph type="title"/>
          </p:nvPr>
        </p:nvSpPr>
        <p:spPr>
          <a:xfrm>
            <a:off x="311300" y="667900"/>
            <a:ext cx="3704400" cy="2732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51" name="Google Shape;51;p9"/>
          <p:cNvSpPr txBox="1"/>
          <p:nvPr>
            <p:ph idx="1" type="subTitle"/>
          </p:nvPr>
        </p:nvSpPr>
        <p:spPr>
          <a:xfrm>
            <a:off x="304800" y="3502300"/>
            <a:ext cx="3704400" cy="1235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52" name="Google Shape;52;p9"/>
          <p:cNvSpPr txBox="1"/>
          <p:nvPr>
            <p:ph idx="2" type="body"/>
          </p:nvPr>
        </p:nvSpPr>
        <p:spPr>
          <a:xfrm>
            <a:off x="4879025" y="667900"/>
            <a:ext cx="3954000" cy="5481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3" name="Google Shape;53;p9"/>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4" name="Shape 54"/>
        <p:cNvGrpSpPr/>
        <p:nvPr/>
      </p:nvGrpSpPr>
      <p:grpSpPr>
        <a:xfrm>
          <a:off x="0" y="0"/>
          <a:ext cx="0" cy="0"/>
          <a:chOff x="0" y="0"/>
          <a:chExt cx="0" cy="0"/>
        </a:xfrm>
      </p:grpSpPr>
      <p:sp>
        <p:nvSpPr>
          <p:cNvPr id="55" name="Google Shape;55;p10"/>
          <p:cNvSpPr/>
          <p:nvPr/>
        </p:nvSpPr>
        <p:spPr>
          <a:xfrm>
            <a:off x="0" y="5825333"/>
            <a:ext cx="9144000" cy="1032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0"/>
          <p:cNvSpPr txBox="1"/>
          <p:nvPr>
            <p:ph idx="1" type="body"/>
          </p:nvPr>
        </p:nvSpPr>
        <p:spPr>
          <a:xfrm>
            <a:off x="311700" y="6028533"/>
            <a:ext cx="7979400" cy="614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7" name="Google Shape;57;p10"/>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8" name="Shape 58"/>
        <p:cNvGrpSpPr/>
        <p:nvPr/>
      </p:nvGrpSpPr>
      <p:grpSpPr>
        <a:xfrm>
          <a:off x="0" y="0"/>
          <a:ext cx="0" cy="0"/>
          <a:chOff x="0" y="0"/>
          <a:chExt cx="0" cy="0"/>
        </a:xfrm>
      </p:grpSpPr>
      <p:sp>
        <p:nvSpPr>
          <p:cNvPr id="59" name="Google Shape;59;p11"/>
          <p:cNvSpPr txBox="1"/>
          <p:nvPr>
            <p:ph hasCustomPrompt="1" type="title"/>
          </p:nvPr>
        </p:nvSpPr>
        <p:spPr>
          <a:xfrm>
            <a:off x="311750" y="1108233"/>
            <a:ext cx="5334900" cy="16596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60" name="Google Shape;60;p11"/>
          <p:cNvSpPr txBox="1"/>
          <p:nvPr>
            <p:ph idx="1" type="body"/>
          </p:nvPr>
        </p:nvSpPr>
        <p:spPr>
          <a:xfrm>
            <a:off x="311700" y="2828567"/>
            <a:ext cx="5334900" cy="12567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61" name="Google Shape;61;p11"/>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4" name="Shape 64"/>
        <p:cNvGrpSpPr/>
        <p:nvPr/>
      </p:nvGrpSpPr>
      <p:grpSpPr>
        <a:xfrm>
          <a:off x="0" y="0"/>
          <a:ext cx="0" cy="0"/>
          <a:chOff x="0" y="0"/>
          <a:chExt cx="0" cy="0"/>
        </a:xfrm>
      </p:grpSpPr>
      <p:sp>
        <p:nvSpPr>
          <p:cNvPr id="65" name="Google Shape;65;p13"/>
          <p:cNvSpPr txBox="1"/>
          <p:nvPr>
            <p:ph type="title"/>
          </p:nvPr>
        </p:nvSpPr>
        <p:spPr>
          <a:xfrm>
            <a:off x="457200" y="533400"/>
            <a:ext cx="8229600" cy="9906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2800"/>
              <a:buNone/>
              <a:defRPr b="0" i="0" sz="4000" u="none" cap="none" strike="noStrike">
                <a:solidFill>
                  <a:schemeClr val="dk2"/>
                </a:solidFill>
                <a:latin typeface="Arial"/>
                <a:ea typeface="Arial"/>
                <a:cs typeface="Arial"/>
                <a:sym typeface="Arial"/>
              </a:defRPr>
            </a:lvl1pPr>
            <a:lvl2pPr indent="0" lvl="1" marL="0" marR="0" rtl="0" algn="l">
              <a:spcBef>
                <a:spcPts val="0"/>
              </a:spcBef>
              <a:spcAft>
                <a:spcPts val="0"/>
              </a:spcAft>
              <a:buSzPts val="2800"/>
              <a:buNone/>
              <a:defRPr b="0" i="0" sz="4000" u="none" cap="none" strike="noStrike">
                <a:solidFill>
                  <a:schemeClr val="dk2"/>
                </a:solidFill>
                <a:latin typeface="Arial"/>
                <a:ea typeface="Arial"/>
                <a:cs typeface="Arial"/>
                <a:sym typeface="Arial"/>
              </a:defRPr>
            </a:lvl2pPr>
            <a:lvl3pPr indent="0" lvl="2" marL="0" marR="0" rtl="0" algn="l">
              <a:spcBef>
                <a:spcPts val="0"/>
              </a:spcBef>
              <a:spcAft>
                <a:spcPts val="0"/>
              </a:spcAft>
              <a:buSzPts val="2800"/>
              <a:buNone/>
              <a:defRPr b="0" i="0" sz="4000" u="none" cap="none" strike="noStrike">
                <a:solidFill>
                  <a:schemeClr val="dk2"/>
                </a:solidFill>
                <a:latin typeface="Arial"/>
                <a:ea typeface="Arial"/>
                <a:cs typeface="Arial"/>
                <a:sym typeface="Arial"/>
              </a:defRPr>
            </a:lvl3pPr>
            <a:lvl4pPr indent="0" lvl="3" marL="0" marR="0" rtl="0" algn="l">
              <a:spcBef>
                <a:spcPts val="0"/>
              </a:spcBef>
              <a:spcAft>
                <a:spcPts val="0"/>
              </a:spcAft>
              <a:buSzPts val="2800"/>
              <a:buNone/>
              <a:defRPr b="0" i="0" sz="4000" u="none" cap="none" strike="noStrike">
                <a:solidFill>
                  <a:schemeClr val="dk2"/>
                </a:solidFill>
                <a:latin typeface="Arial"/>
                <a:ea typeface="Arial"/>
                <a:cs typeface="Arial"/>
                <a:sym typeface="Arial"/>
              </a:defRPr>
            </a:lvl4pPr>
            <a:lvl5pPr indent="0" lvl="4" marL="0" marR="0" rtl="0" algn="l">
              <a:spcBef>
                <a:spcPts val="0"/>
              </a:spcBef>
              <a:spcAft>
                <a:spcPts val="0"/>
              </a:spcAft>
              <a:buSzPts val="2800"/>
              <a:buNone/>
              <a:defRPr b="0" i="0" sz="4000" u="none" cap="none" strike="noStrike">
                <a:solidFill>
                  <a:schemeClr val="dk2"/>
                </a:solidFill>
                <a:latin typeface="Arial"/>
                <a:ea typeface="Arial"/>
                <a:cs typeface="Arial"/>
                <a:sym typeface="Arial"/>
              </a:defRPr>
            </a:lvl5pPr>
            <a:lvl6pPr indent="0" lvl="5" marL="457200" marR="0" rtl="0" algn="l">
              <a:spcBef>
                <a:spcPts val="0"/>
              </a:spcBef>
              <a:spcAft>
                <a:spcPts val="0"/>
              </a:spcAft>
              <a:buSzPts val="2800"/>
              <a:buNone/>
              <a:defRPr b="0" i="0" sz="4000" u="none" cap="none" strike="noStrike">
                <a:solidFill>
                  <a:schemeClr val="dk2"/>
                </a:solidFill>
                <a:latin typeface="Arial"/>
                <a:ea typeface="Arial"/>
                <a:cs typeface="Arial"/>
                <a:sym typeface="Arial"/>
              </a:defRPr>
            </a:lvl6pPr>
            <a:lvl7pPr indent="0" lvl="6" marL="914400" marR="0" rtl="0" algn="l">
              <a:spcBef>
                <a:spcPts val="0"/>
              </a:spcBef>
              <a:spcAft>
                <a:spcPts val="0"/>
              </a:spcAft>
              <a:buSzPts val="2800"/>
              <a:buNone/>
              <a:defRPr b="0" i="0" sz="4000" u="none" cap="none" strike="noStrike">
                <a:solidFill>
                  <a:schemeClr val="dk2"/>
                </a:solidFill>
                <a:latin typeface="Arial"/>
                <a:ea typeface="Arial"/>
                <a:cs typeface="Arial"/>
                <a:sym typeface="Arial"/>
              </a:defRPr>
            </a:lvl7pPr>
            <a:lvl8pPr indent="0" lvl="7" marL="1371600" marR="0" rtl="0" algn="l">
              <a:spcBef>
                <a:spcPts val="0"/>
              </a:spcBef>
              <a:spcAft>
                <a:spcPts val="0"/>
              </a:spcAft>
              <a:buSzPts val="2800"/>
              <a:buNone/>
              <a:defRPr b="0" i="0" sz="4000" u="none" cap="none" strike="noStrike">
                <a:solidFill>
                  <a:schemeClr val="dk2"/>
                </a:solidFill>
                <a:latin typeface="Arial"/>
                <a:ea typeface="Arial"/>
                <a:cs typeface="Arial"/>
                <a:sym typeface="Arial"/>
              </a:defRPr>
            </a:lvl8pPr>
            <a:lvl9pPr indent="0" lvl="8" marL="1828800" marR="0" rtl="0" algn="l">
              <a:spcBef>
                <a:spcPts val="0"/>
              </a:spcBef>
              <a:spcAft>
                <a:spcPts val="0"/>
              </a:spcAft>
              <a:buSzPts val="2800"/>
              <a:buNone/>
              <a:defRPr b="0" i="0" sz="4000" u="none" cap="none" strike="noStrike">
                <a:solidFill>
                  <a:schemeClr val="dk2"/>
                </a:solidFill>
                <a:latin typeface="Arial"/>
                <a:ea typeface="Arial"/>
                <a:cs typeface="Arial"/>
                <a:sym typeface="Arial"/>
              </a:defRPr>
            </a:lvl9pPr>
          </a:lstStyle>
          <a:p/>
        </p:txBody>
      </p:sp>
      <p:sp>
        <p:nvSpPr>
          <p:cNvPr id="66" name="Google Shape;66;p13"/>
          <p:cNvSpPr txBox="1"/>
          <p:nvPr>
            <p:ph idx="1" type="body"/>
          </p:nvPr>
        </p:nvSpPr>
        <p:spPr>
          <a:xfrm>
            <a:off x="457200" y="1600200"/>
            <a:ext cx="8229600" cy="4876800"/>
          </a:xfrm>
          <a:prstGeom prst="rect">
            <a:avLst/>
          </a:prstGeom>
          <a:noFill/>
          <a:ln>
            <a:noFill/>
          </a:ln>
        </p:spPr>
        <p:txBody>
          <a:bodyPr anchorCtr="0" anchor="t" bIns="91425" lIns="91425" spcFirstLastPara="1" rIns="91425" wrap="square" tIns="91425">
            <a:noAutofit/>
          </a:bodyPr>
          <a:lstStyle>
            <a:lvl1pPr indent="-358140" lvl="0" marL="457200" marR="0" rtl="0" algn="l">
              <a:spcBef>
                <a:spcPts val="480"/>
              </a:spcBef>
              <a:spcAft>
                <a:spcPts val="0"/>
              </a:spcAft>
              <a:buClr>
                <a:schemeClr val="accent1"/>
              </a:buClr>
              <a:buSzPts val="2040"/>
              <a:buFont typeface="Arial"/>
              <a:buChar char="•"/>
              <a:defRPr b="0" i="0" sz="2400" u="none" cap="none" strike="noStrike">
                <a:solidFill>
                  <a:schemeClr val="dk1"/>
                </a:solidFill>
                <a:latin typeface="Arial"/>
                <a:ea typeface="Arial"/>
                <a:cs typeface="Arial"/>
                <a:sym typeface="Arial"/>
              </a:defRPr>
            </a:lvl1pPr>
            <a:lvl2pPr indent="-336550" lvl="1" marL="914400" marR="0" rtl="0" algn="l">
              <a:spcBef>
                <a:spcPts val="400"/>
              </a:spcBef>
              <a:spcAft>
                <a:spcPts val="0"/>
              </a:spcAft>
              <a:buClr>
                <a:schemeClr val="accent1"/>
              </a:buClr>
              <a:buSzPts val="1700"/>
              <a:buFont typeface="Arial"/>
              <a:buChar char="•"/>
              <a:defRPr b="0" i="0" sz="2000" u="none" cap="none" strike="noStrike">
                <a:solidFill>
                  <a:schemeClr val="dk1"/>
                </a:solidFill>
                <a:latin typeface="Arial"/>
                <a:ea typeface="Arial"/>
                <a:cs typeface="Arial"/>
                <a:sym typeface="Arial"/>
              </a:defRPr>
            </a:lvl2pPr>
            <a:lvl3pPr indent="-331469" lvl="2" marL="1371600" marR="0" rtl="0" algn="l">
              <a:spcBef>
                <a:spcPts val="360"/>
              </a:spcBef>
              <a:spcAft>
                <a:spcPts val="0"/>
              </a:spcAft>
              <a:buClr>
                <a:schemeClr val="accent1"/>
              </a:buClr>
              <a:buSzPts val="1620"/>
              <a:buFont typeface="Arial"/>
              <a:buChar char="•"/>
              <a:defRPr b="0" i="0" sz="1800" u="none" cap="none" strike="noStrike">
                <a:solidFill>
                  <a:schemeClr val="dk1"/>
                </a:solidFill>
                <a:latin typeface="Arial"/>
                <a:ea typeface="Arial"/>
                <a:cs typeface="Arial"/>
                <a:sym typeface="Arial"/>
              </a:defRPr>
            </a:lvl3pPr>
            <a:lvl4pPr indent="-330200" lvl="3" marL="1828800" marR="0" rtl="0" algn="l">
              <a:spcBef>
                <a:spcPts val="320"/>
              </a:spcBef>
              <a:spcAft>
                <a:spcPts val="0"/>
              </a:spcAft>
              <a:buClr>
                <a:schemeClr val="accent1"/>
              </a:buClr>
              <a:buSzPts val="1600"/>
              <a:buFont typeface="Arial"/>
              <a:buChar char="•"/>
              <a:defRPr b="0" i="0" sz="1600" u="none" cap="none" strike="noStrike">
                <a:solidFill>
                  <a:schemeClr val="dk1"/>
                </a:solidFill>
                <a:latin typeface="Arial"/>
                <a:ea typeface="Arial"/>
                <a:cs typeface="Arial"/>
                <a:sym typeface="Arial"/>
              </a:defRPr>
            </a:lvl4pPr>
            <a:lvl5pPr indent="-317500" lvl="4" marL="2286000" marR="0" rtl="0" algn="l">
              <a:spcBef>
                <a:spcPts val="280"/>
              </a:spcBef>
              <a:spcAft>
                <a:spcPts val="0"/>
              </a:spcAft>
              <a:buClr>
                <a:schemeClr val="accent1"/>
              </a:buClr>
              <a:buSzPts val="1400"/>
              <a:buFont typeface="Arial"/>
              <a:buChar char="•"/>
              <a:defRPr b="0" i="0" sz="1400" u="none" cap="none" strike="noStrike">
                <a:solidFill>
                  <a:schemeClr val="dk1"/>
                </a:solidFill>
                <a:latin typeface="Arial"/>
                <a:ea typeface="Arial"/>
                <a:cs typeface="Arial"/>
                <a:sym typeface="Arial"/>
              </a:defRPr>
            </a:lvl5pPr>
            <a:lvl6pPr indent="-311150" lvl="5" marL="2743200" marR="0" rtl="0" algn="l">
              <a:spcBef>
                <a:spcPts val="260"/>
              </a:spcBef>
              <a:spcAft>
                <a:spcPts val="0"/>
              </a:spcAft>
              <a:buClr>
                <a:schemeClr val="accent1"/>
              </a:buClr>
              <a:buSzPts val="1300"/>
              <a:buFont typeface="Arial"/>
              <a:buChar char="•"/>
              <a:defRPr b="0" i="0" sz="1300" u="none" cap="none" strike="noStrike">
                <a:solidFill>
                  <a:schemeClr val="dk1"/>
                </a:solidFill>
                <a:latin typeface="Arial"/>
                <a:ea typeface="Arial"/>
                <a:cs typeface="Arial"/>
                <a:sym typeface="Arial"/>
              </a:defRPr>
            </a:lvl6pPr>
            <a:lvl7pPr indent="-311150" lvl="6" marL="3200400" marR="0" rtl="0" algn="l">
              <a:spcBef>
                <a:spcPts val="1600"/>
              </a:spcBef>
              <a:spcAft>
                <a:spcPts val="0"/>
              </a:spcAft>
              <a:buClr>
                <a:schemeClr val="accent1"/>
              </a:buClr>
              <a:buSzPts val="1300"/>
              <a:buFont typeface="Arial"/>
              <a:buChar char="•"/>
              <a:defRPr b="0" i="0" sz="1300" u="none" cap="none" strike="noStrike">
                <a:solidFill>
                  <a:schemeClr val="dk1"/>
                </a:solidFill>
                <a:latin typeface="Arial"/>
                <a:ea typeface="Arial"/>
                <a:cs typeface="Arial"/>
                <a:sym typeface="Arial"/>
              </a:defRPr>
            </a:lvl7pPr>
            <a:lvl8pPr indent="-311150" lvl="7" marL="3657600" marR="0" rtl="0" algn="l">
              <a:spcBef>
                <a:spcPts val="1600"/>
              </a:spcBef>
              <a:spcAft>
                <a:spcPts val="0"/>
              </a:spcAft>
              <a:buClr>
                <a:schemeClr val="accent1"/>
              </a:buClr>
              <a:buSzPts val="1300"/>
              <a:buFont typeface="Arial"/>
              <a:buChar char="•"/>
              <a:defRPr b="0" i="0" sz="1300" u="none" cap="none" strike="noStrike">
                <a:solidFill>
                  <a:schemeClr val="dk1"/>
                </a:solidFill>
                <a:latin typeface="Arial"/>
                <a:ea typeface="Arial"/>
                <a:cs typeface="Arial"/>
                <a:sym typeface="Arial"/>
              </a:defRPr>
            </a:lvl8pPr>
            <a:lvl9pPr indent="-311150" lvl="8" marL="4114800" marR="0" rtl="0" algn="l">
              <a:spcBef>
                <a:spcPts val="1600"/>
              </a:spcBef>
              <a:spcAft>
                <a:spcPts val="1600"/>
              </a:spcAft>
              <a:buClr>
                <a:schemeClr val="accent1"/>
              </a:buClr>
              <a:buSzPts val="1300"/>
              <a:buFont typeface="Arial"/>
              <a:buChar char="•"/>
              <a:defRPr b="0" i="0" sz="1300" u="none" cap="none" strike="noStrike">
                <a:solidFill>
                  <a:schemeClr val="dk1"/>
                </a:solidFill>
                <a:latin typeface="Arial"/>
                <a:ea typeface="Arial"/>
                <a:cs typeface="Arial"/>
                <a:sym typeface="Arial"/>
              </a:defRPr>
            </a:lvl9pPr>
          </a:lstStyle>
          <a:p/>
        </p:txBody>
      </p:sp>
      <p:sp>
        <p:nvSpPr>
          <p:cNvPr id="67" name="Google Shape;67;p13"/>
          <p:cNvSpPr txBox="1"/>
          <p:nvPr>
            <p:ph idx="10" type="dt"/>
          </p:nvPr>
        </p:nvSpPr>
        <p:spPr>
          <a:xfrm>
            <a:off x="457200" y="19050"/>
            <a:ext cx="2895600" cy="3285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FFFFFF"/>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68" name="Google Shape;68;p13"/>
          <p:cNvSpPr txBox="1"/>
          <p:nvPr>
            <p:ph idx="11" type="ftr"/>
          </p:nvPr>
        </p:nvSpPr>
        <p:spPr>
          <a:xfrm>
            <a:off x="3429000" y="19050"/>
            <a:ext cx="4114800" cy="3285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69" name="Google Shape;69;p13"/>
          <p:cNvSpPr txBox="1"/>
          <p:nvPr>
            <p:ph idx="12" type="sldNum"/>
          </p:nvPr>
        </p:nvSpPr>
        <p:spPr>
          <a:xfrm>
            <a:off x="7620000" y="19050"/>
            <a:ext cx="1066800" cy="3285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FFFFFF"/>
              </a:buClr>
              <a:buFont typeface="Calibri"/>
              <a:buNone/>
              <a:defRPr b="1" i="0" sz="1400" u="none">
                <a:solidFill>
                  <a:srgbClr val="FFFFFF"/>
                </a:solidFill>
                <a:latin typeface="Calibri"/>
                <a:ea typeface="Calibri"/>
                <a:cs typeface="Calibri"/>
                <a:sym typeface="Calibri"/>
              </a:defRPr>
            </a:lvl1pPr>
            <a:lvl2pPr indent="0" lvl="1" marL="0" marR="0" rtl="0" algn="l">
              <a:lnSpc>
                <a:spcPct val="100000"/>
              </a:lnSpc>
              <a:spcBef>
                <a:spcPts val="0"/>
              </a:spcBef>
              <a:spcAft>
                <a:spcPts val="0"/>
              </a:spcAft>
              <a:buClr>
                <a:srgbClr val="FFFFFF"/>
              </a:buClr>
              <a:buFont typeface="Calibri"/>
              <a:buNone/>
              <a:defRPr b="1" i="0" sz="1400" u="none">
                <a:solidFill>
                  <a:srgbClr val="FFFFFF"/>
                </a:solidFill>
                <a:latin typeface="Calibri"/>
                <a:ea typeface="Calibri"/>
                <a:cs typeface="Calibri"/>
                <a:sym typeface="Calibri"/>
              </a:defRPr>
            </a:lvl2pPr>
            <a:lvl3pPr indent="0" lvl="2" marL="0" marR="0" rtl="0" algn="l">
              <a:lnSpc>
                <a:spcPct val="100000"/>
              </a:lnSpc>
              <a:spcBef>
                <a:spcPts val="0"/>
              </a:spcBef>
              <a:spcAft>
                <a:spcPts val="0"/>
              </a:spcAft>
              <a:buClr>
                <a:srgbClr val="FFFFFF"/>
              </a:buClr>
              <a:buFont typeface="Calibri"/>
              <a:buNone/>
              <a:defRPr b="1" i="0" sz="1400" u="none">
                <a:solidFill>
                  <a:srgbClr val="FFFFFF"/>
                </a:solidFill>
                <a:latin typeface="Calibri"/>
                <a:ea typeface="Calibri"/>
                <a:cs typeface="Calibri"/>
                <a:sym typeface="Calibri"/>
              </a:defRPr>
            </a:lvl3pPr>
            <a:lvl4pPr indent="0" lvl="3" marL="0" marR="0" rtl="0" algn="l">
              <a:lnSpc>
                <a:spcPct val="100000"/>
              </a:lnSpc>
              <a:spcBef>
                <a:spcPts val="0"/>
              </a:spcBef>
              <a:spcAft>
                <a:spcPts val="0"/>
              </a:spcAft>
              <a:buClr>
                <a:srgbClr val="FFFFFF"/>
              </a:buClr>
              <a:buFont typeface="Calibri"/>
              <a:buNone/>
              <a:defRPr b="1" i="0" sz="1400" u="none">
                <a:solidFill>
                  <a:srgbClr val="FFFFFF"/>
                </a:solidFill>
                <a:latin typeface="Calibri"/>
                <a:ea typeface="Calibri"/>
                <a:cs typeface="Calibri"/>
                <a:sym typeface="Calibri"/>
              </a:defRPr>
            </a:lvl4pPr>
            <a:lvl5pPr indent="0" lvl="4" marL="0" marR="0" rtl="0" algn="l">
              <a:lnSpc>
                <a:spcPct val="100000"/>
              </a:lnSpc>
              <a:spcBef>
                <a:spcPts val="0"/>
              </a:spcBef>
              <a:spcAft>
                <a:spcPts val="0"/>
              </a:spcAft>
              <a:buClr>
                <a:srgbClr val="FFFFFF"/>
              </a:buClr>
              <a:buFont typeface="Calibri"/>
              <a:buNone/>
              <a:defRPr b="1" i="0" sz="1400" u="none">
                <a:solidFill>
                  <a:srgbClr val="FFFFFF"/>
                </a:solidFill>
                <a:latin typeface="Calibri"/>
                <a:ea typeface="Calibri"/>
                <a:cs typeface="Calibri"/>
                <a:sym typeface="Calibri"/>
              </a:defRPr>
            </a:lvl5pPr>
            <a:lvl6pPr indent="0" lvl="5" marL="0" marR="0" rtl="0" algn="l">
              <a:lnSpc>
                <a:spcPct val="100000"/>
              </a:lnSpc>
              <a:spcBef>
                <a:spcPts val="0"/>
              </a:spcBef>
              <a:spcAft>
                <a:spcPts val="0"/>
              </a:spcAft>
              <a:buClr>
                <a:srgbClr val="FFFFFF"/>
              </a:buClr>
              <a:buFont typeface="Calibri"/>
              <a:buNone/>
              <a:defRPr b="1" i="0" sz="1400" u="none">
                <a:solidFill>
                  <a:srgbClr val="FFFFFF"/>
                </a:solidFill>
                <a:latin typeface="Calibri"/>
                <a:ea typeface="Calibri"/>
                <a:cs typeface="Calibri"/>
                <a:sym typeface="Calibri"/>
              </a:defRPr>
            </a:lvl6pPr>
            <a:lvl7pPr indent="0" lvl="6" marL="0" marR="0" rtl="0" algn="l">
              <a:lnSpc>
                <a:spcPct val="100000"/>
              </a:lnSpc>
              <a:spcBef>
                <a:spcPts val="0"/>
              </a:spcBef>
              <a:spcAft>
                <a:spcPts val="0"/>
              </a:spcAft>
              <a:buClr>
                <a:srgbClr val="FFFFFF"/>
              </a:buClr>
              <a:buFont typeface="Calibri"/>
              <a:buNone/>
              <a:defRPr b="1" i="0" sz="1400" u="none">
                <a:solidFill>
                  <a:srgbClr val="FFFFFF"/>
                </a:solidFill>
                <a:latin typeface="Calibri"/>
                <a:ea typeface="Calibri"/>
                <a:cs typeface="Calibri"/>
                <a:sym typeface="Calibri"/>
              </a:defRPr>
            </a:lvl7pPr>
            <a:lvl8pPr indent="0" lvl="7" marL="0" marR="0" rtl="0" algn="l">
              <a:lnSpc>
                <a:spcPct val="100000"/>
              </a:lnSpc>
              <a:spcBef>
                <a:spcPts val="0"/>
              </a:spcBef>
              <a:spcAft>
                <a:spcPts val="0"/>
              </a:spcAft>
              <a:buClr>
                <a:srgbClr val="FFFFFF"/>
              </a:buClr>
              <a:buFont typeface="Calibri"/>
              <a:buNone/>
              <a:defRPr b="1" i="0" sz="1400" u="none">
                <a:solidFill>
                  <a:srgbClr val="FFFFFF"/>
                </a:solidFill>
                <a:latin typeface="Calibri"/>
                <a:ea typeface="Calibri"/>
                <a:cs typeface="Calibri"/>
                <a:sym typeface="Calibri"/>
              </a:defRPr>
            </a:lvl8pPr>
            <a:lvl9pPr indent="0" lvl="8" marL="0" marR="0" rtl="0" algn="l">
              <a:lnSpc>
                <a:spcPct val="100000"/>
              </a:lnSpc>
              <a:spcBef>
                <a:spcPts val="0"/>
              </a:spcBef>
              <a:spcAft>
                <a:spcPts val="0"/>
              </a:spcAft>
              <a:buClr>
                <a:srgbClr val="FFFFFF"/>
              </a:buClr>
              <a:buFont typeface="Calibri"/>
              <a:buNone/>
              <a:defRPr b="1" i="0" sz="1400" u="none">
                <a:solidFill>
                  <a:srgbClr val="FFFFFF"/>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b="0" sz="1000">
              <a:solidFill>
                <a:schemeClr val="dk2"/>
              </a:solidFill>
              <a:latin typeface="Roboto"/>
              <a:ea typeface="Roboto"/>
              <a:cs typeface="Roboto"/>
              <a:sym typeface="Roboto"/>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11" name="Google Shape;11;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12" name="Google Shape;12;p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docs.google.com/spreadsheets/d/16YHSCkw6a0f_j1Uu5ggrwdJVqAT-K3O9hMFLGxfj5Ms/edit?usp=sharing" TargetMode="Externa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docs.google.com/drawings/d/1_3yS9T8cPrADw7aIEww4t0WzSs34TtRsYbbbS53YgEo/edit?usp=sharing" TargetMode="External"/><Relationship Id="rId4" Type="http://schemas.openxmlformats.org/officeDocument/2006/relationships/hyperlink" Target="https://docs.google.com/drawings/d/1_3yS9T8cPrADw7aIEww4t0WzSs34TtRsYbbbS53YgEo/edit?usp=sharing" TargetMode="External"/><Relationship Id="rId5"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hyperlink" Target="https://docs.google.com/drawings/d/1QU12jw566WYGrxG36VfMRqFhD8wh-qxqmPwLuEzzHVc/edit?usp=sharin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hyperlink" Target="https://docs.google.com/document/d/1aeN_RIDp5Y-Vfv7VYXWpGMFJfYx-PPli5NyB7NNtKm0/edit?usp=sharing" TargetMode="External"/><Relationship Id="rId4" Type="http://schemas.openxmlformats.org/officeDocument/2006/relationships/hyperlink" Target="https://docs.google.com/document/d/1aeN_RIDp5Y-Vfv7VYXWpGMFJfYx-PPli5NyB7NNtKm0/edit?usp=sharing" TargetMode="External"/><Relationship Id="rId5"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4"/>
          <p:cNvSpPr txBox="1"/>
          <p:nvPr>
            <p:ph type="ctrTitle"/>
          </p:nvPr>
        </p:nvSpPr>
        <p:spPr>
          <a:xfrm>
            <a:off x="828400" y="231483"/>
            <a:ext cx="8520600" cy="17100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Calibri"/>
              <a:buNone/>
            </a:pPr>
            <a:r>
              <a:rPr b="1" lang="en-US" sz="4800">
                <a:latin typeface="Calibri"/>
                <a:ea typeface="Calibri"/>
                <a:cs typeface="Calibri"/>
                <a:sym typeface="Calibri"/>
              </a:rPr>
              <a:t>EPELC Tiered Teams </a:t>
            </a:r>
            <a:endParaRPr b="1" sz="4800"/>
          </a:p>
        </p:txBody>
      </p:sp>
      <p:sp>
        <p:nvSpPr>
          <p:cNvPr id="75" name="Google Shape;75;p14"/>
          <p:cNvSpPr txBox="1"/>
          <p:nvPr>
            <p:ph idx="1" type="subTitle"/>
          </p:nvPr>
        </p:nvSpPr>
        <p:spPr>
          <a:xfrm>
            <a:off x="859375" y="1941475"/>
            <a:ext cx="5519100" cy="98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1"/>
              </a:buClr>
              <a:buFont typeface="Arial"/>
              <a:buNone/>
            </a:pPr>
            <a:r>
              <a:rPr i="1" lang="en-US" sz="2400">
                <a:solidFill>
                  <a:srgbClr val="404040"/>
                </a:solidFill>
              </a:rPr>
              <a:t>Shoreline Public Schools</a:t>
            </a:r>
            <a:endParaRPr i="1" sz="2400">
              <a:solidFill>
                <a:srgbClr val="404040"/>
              </a:solidFill>
            </a:endParaRPr>
          </a:p>
          <a:p>
            <a:pPr indent="0" lvl="0" marL="0" marR="0" rtl="0" algn="l">
              <a:lnSpc>
                <a:spcPct val="100000"/>
              </a:lnSpc>
              <a:spcBef>
                <a:spcPts val="0"/>
              </a:spcBef>
              <a:spcAft>
                <a:spcPts val="0"/>
              </a:spcAft>
              <a:buClr>
                <a:schemeClr val="accent1"/>
              </a:buClr>
              <a:buFont typeface="Arial"/>
              <a:buNone/>
            </a:pPr>
            <a:r>
              <a:t/>
            </a:r>
            <a:endParaRPr i="1" sz="2400">
              <a:solidFill>
                <a:srgbClr val="404040"/>
              </a:solidFill>
            </a:endParaRPr>
          </a:p>
          <a:p>
            <a:pPr indent="0" lvl="0" marL="0" marR="0" rtl="0" algn="l">
              <a:lnSpc>
                <a:spcPct val="100000"/>
              </a:lnSpc>
              <a:spcBef>
                <a:spcPts val="0"/>
              </a:spcBef>
              <a:spcAft>
                <a:spcPts val="0"/>
              </a:spcAft>
              <a:buClr>
                <a:schemeClr val="accent1"/>
              </a:buClr>
              <a:buFont typeface="Arial"/>
              <a:buNone/>
            </a:pPr>
            <a:r>
              <a:rPr lang="en-US" sz="2400" u="sng">
                <a:solidFill>
                  <a:srgbClr val="434343"/>
                </a:solidFill>
              </a:rPr>
              <a:t>2019-2020 EPELC GT Team:</a:t>
            </a:r>
            <a:r>
              <a:rPr lang="en-US" sz="2400">
                <a:solidFill>
                  <a:srgbClr val="434343"/>
                </a:solidFill>
              </a:rPr>
              <a:t> </a:t>
            </a:r>
            <a:endParaRPr sz="2400">
              <a:solidFill>
                <a:srgbClr val="434343"/>
              </a:solidFill>
            </a:endParaRPr>
          </a:p>
          <a:p>
            <a:pPr indent="0" lvl="0" marL="0" marR="0" rtl="0" algn="l">
              <a:lnSpc>
                <a:spcPct val="100000"/>
              </a:lnSpc>
              <a:spcBef>
                <a:spcPts val="0"/>
              </a:spcBef>
              <a:spcAft>
                <a:spcPts val="0"/>
              </a:spcAft>
              <a:buClr>
                <a:schemeClr val="accent1"/>
              </a:buClr>
              <a:buFont typeface="Arial"/>
              <a:buNone/>
            </a:pPr>
            <a:r>
              <a:rPr lang="en-US" sz="2400">
                <a:solidFill>
                  <a:srgbClr val="434343"/>
                </a:solidFill>
              </a:rPr>
              <a:t>GT Facilitator </a:t>
            </a:r>
            <a:endParaRPr sz="2400">
              <a:solidFill>
                <a:srgbClr val="434343"/>
              </a:solidFill>
            </a:endParaRPr>
          </a:p>
          <a:p>
            <a:pPr indent="0" lvl="0" marL="0" marR="0" rtl="0" algn="l">
              <a:lnSpc>
                <a:spcPct val="100000"/>
              </a:lnSpc>
              <a:spcBef>
                <a:spcPts val="0"/>
              </a:spcBef>
              <a:spcAft>
                <a:spcPts val="0"/>
              </a:spcAft>
              <a:buClr>
                <a:schemeClr val="accent1"/>
              </a:buClr>
              <a:buFont typeface="Arial"/>
              <a:buNone/>
            </a:pPr>
            <a:r>
              <a:rPr lang="en-US" sz="2400">
                <a:solidFill>
                  <a:srgbClr val="434343"/>
                </a:solidFill>
              </a:rPr>
              <a:t>Admin/Coordinator </a:t>
            </a:r>
            <a:endParaRPr sz="2400">
              <a:solidFill>
                <a:srgbClr val="434343"/>
              </a:solidFill>
            </a:endParaRPr>
          </a:p>
          <a:p>
            <a:pPr indent="0" lvl="0" marL="0" marR="0" rtl="0" algn="l">
              <a:lnSpc>
                <a:spcPct val="100000"/>
              </a:lnSpc>
              <a:spcBef>
                <a:spcPts val="0"/>
              </a:spcBef>
              <a:spcAft>
                <a:spcPts val="0"/>
              </a:spcAft>
              <a:buClr>
                <a:schemeClr val="accent1"/>
              </a:buClr>
              <a:buFont typeface="Arial"/>
              <a:buNone/>
            </a:pPr>
            <a:r>
              <a:rPr lang="en-US" sz="2400">
                <a:solidFill>
                  <a:srgbClr val="434343"/>
                </a:solidFill>
              </a:rPr>
              <a:t>Referring Gen Ed Teacher</a:t>
            </a:r>
            <a:endParaRPr sz="2400">
              <a:solidFill>
                <a:srgbClr val="434343"/>
              </a:solidFill>
            </a:endParaRPr>
          </a:p>
          <a:p>
            <a:pPr indent="0" lvl="0" marL="0" marR="0" rtl="0" algn="l">
              <a:lnSpc>
                <a:spcPct val="100000"/>
              </a:lnSpc>
              <a:spcBef>
                <a:spcPts val="0"/>
              </a:spcBef>
              <a:spcAft>
                <a:spcPts val="0"/>
              </a:spcAft>
              <a:buClr>
                <a:schemeClr val="accent1"/>
              </a:buClr>
              <a:buFont typeface="Arial"/>
              <a:buNone/>
            </a:pPr>
            <a:r>
              <a:t/>
            </a:r>
            <a:endParaRPr sz="3000">
              <a:solidFill>
                <a:srgbClr val="40404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5"/>
          <p:cNvSpPr txBox="1"/>
          <p:nvPr>
            <p:ph type="title"/>
          </p:nvPr>
        </p:nvSpPr>
        <p:spPr>
          <a:xfrm>
            <a:off x="457200" y="533400"/>
            <a:ext cx="8229600" cy="99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In groups of 4, share:</a:t>
            </a:r>
            <a:endParaRPr/>
          </a:p>
        </p:txBody>
      </p:sp>
      <p:sp>
        <p:nvSpPr>
          <p:cNvPr id="82" name="Google Shape;82;p15"/>
          <p:cNvSpPr txBox="1"/>
          <p:nvPr>
            <p:ph idx="1" type="body"/>
          </p:nvPr>
        </p:nvSpPr>
        <p:spPr>
          <a:xfrm>
            <a:off x="345050" y="1744175"/>
            <a:ext cx="8229600" cy="4876800"/>
          </a:xfrm>
          <a:prstGeom prst="rect">
            <a:avLst/>
          </a:prstGeom>
        </p:spPr>
        <p:txBody>
          <a:bodyPr anchorCtr="0" anchor="t" bIns="91425" lIns="91425" spcFirstLastPara="1" rIns="91425" wrap="square" tIns="91425">
            <a:noAutofit/>
          </a:bodyPr>
          <a:lstStyle/>
          <a:p>
            <a:pPr indent="-457200" lvl="0" marL="457200" rtl="0" algn="l">
              <a:spcBef>
                <a:spcPts val="0"/>
              </a:spcBef>
              <a:spcAft>
                <a:spcPts val="0"/>
              </a:spcAft>
              <a:buClr>
                <a:srgbClr val="FFD966"/>
              </a:buClr>
              <a:buSzPts val="3600"/>
              <a:buFont typeface="Roboto Condensed"/>
              <a:buChar char="●"/>
            </a:pPr>
            <a:r>
              <a:rPr lang="en-US" sz="3600">
                <a:solidFill>
                  <a:srgbClr val="FFD966"/>
                </a:solidFill>
                <a:latin typeface="Roboto Condensed"/>
                <a:ea typeface="Roboto Condensed"/>
                <a:cs typeface="Roboto Condensed"/>
                <a:sym typeface="Roboto Condensed"/>
              </a:rPr>
              <a:t>My personal passion in the classroom </a:t>
            </a:r>
            <a:endParaRPr sz="3600">
              <a:solidFill>
                <a:srgbClr val="FFD966"/>
              </a:solidFill>
              <a:latin typeface="Roboto Condensed"/>
              <a:ea typeface="Roboto Condensed"/>
              <a:cs typeface="Roboto Condensed"/>
              <a:sym typeface="Roboto Condensed"/>
            </a:endParaRPr>
          </a:p>
          <a:p>
            <a:pPr indent="-457200" lvl="0" marL="457200" rtl="0" algn="l">
              <a:spcBef>
                <a:spcPts val="0"/>
              </a:spcBef>
              <a:spcAft>
                <a:spcPts val="0"/>
              </a:spcAft>
              <a:buClr>
                <a:srgbClr val="FF9900"/>
              </a:buClr>
              <a:buSzPts val="3600"/>
              <a:buFont typeface="Roboto Condensed"/>
              <a:buChar char="●"/>
            </a:pPr>
            <a:r>
              <a:rPr lang="en-US" sz="3600">
                <a:solidFill>
                  <a:srgbClr val="FF9900"/>
                </a:solidFill>
                <a:latin typeface="Roboto Condensed"/>
                <a:ea typeface="Roboto Condensed"/>
                <a:cs typeface="Roboto Condensed"/>
                <a:sym typeface="Roboto Condensed"/>
              </a:rPr>
              <a:t>One way I get to know my students</a:t>
            </a:r>
            <a:endParaRPr sz="3600">
              <a:solidFill>
                <a:srgbClr val="FF9900"/>
              </a:solidFill>
              <a:latin typeface="Roboto Condensed"/>
              <a:ea typeface="Roboto Condensed"/>
              <a:cs typeface="Roboto Condensed"/>
              <a:sym typeface="Roboto Condensed"/>
            </a:endParaRPr>
          </a:p>
          <a:p>
            <a:pPr indent="-457200" lvl="0" marL="457200" rtl="0" algn="l">
              <a:spcBef>
                <a:spcPts val="0"/>
              </a:spcBef>
              <a:spcAft>
                <a:spcPts val="0"/>
              </a:spcAft>
              <a:buClr>
                <a:srgbClr val="B86EB8"/>
              </a:buClr>
              <a:buSzPts val="3600"/>
              <a:buFont typeface="Roboto Condensed"/>
              <a:buChar char="●"/>
            </a:pPr>
            <a:r>
              <a:rPr lang="en-US" sz="3600">
                <a:solidFill>
                  <a:srgbClr val="B86EB8"/>
                </a:solidFill>
                <a:latin typeface="Roboto Condensed"/>
                <a:ea typeface="Roboto Condensed"/>
                <a:cs typeface="Roboto Condensed"/>
                <a:sym typeface="Roboto Condensed"/>
              </a:rPr>
              <a:t>One word I use to describe my teaching style</a:t>
            </a:r>
            <a:endParaRPr sz="3600">
              <a:solidFill>
                <a:srgbClr val="B86EB8"/>
              </a:solidFill>
              <a:latin typeface="Roboto Condensed"/>
              <a:ea typeface="Roboto Condensed"/>
              <a:cs typeface="Roboto Condensed"/>
              <a:sym typeface="Roboto Condensed"/>
            </a:endParaRPr>
          </a:p>
          <a:p>
            <a:pPr indent="-457200" lvl="0" marL="457200" rtl="0" algn="l">
              <a:spcBef>
                <a:spcPts val="0"/>
              </a:spcBef>
              <a:spcAft>
                <a:spcPts val="0"/>
              </a:spcAft>
              <a:buClr>
                <a:srgbClr val="FF0000"/>
              </a:buClr>
              <a:buSzPts val="3600"/>
              <a:buFont typeface="Roboto Condensed"/>
              <a:buChar char="●"/>
            </a:pPr>
            <a:r>
              <a:rPr lang="en-US" sz="3600">
                <a:solidFill>
                  <a:srgbClr val="FF0000"/>
                </a:solidFill>
                <a:latin typeface="Roboto Condensed"/>
                <a:ea typeface="Roboto Condensed"/>
                <a:cs typeface="Roboto Condensed"/>
                <a:sym typeface="Roboto Condensed"/>
              </a:rPr>
              <a:t>One strategy I use to connect with families</a:t>
            </a:r>
            <a:endParaRPr sz="3600">
              <a:solidFill>
                <a:srgbClr val="FF0000"/>
              </a:solidFill>
              <a:latin typeface="Roboto Condensed"/>
              <a:ea typeface="Roboto Condensed"/>
              <a:cs typeface="Roboto Condensed"/>
              <a:sym typeface="Roboto Condensed"/>
            </a:endParaRPr>
          </a:p>
          <a:p>
            <a:pPr indent="0" lvl="0" marL="457200" rtl="0" algn="l">
              <a:spcBef>
                <a:spcPts val="0"/>
              </a:spcBef>
              <a:spcAft>
                <a:spcPts val="0"/>
              </a:spcAft>
              <a:buNone/>
            </a:pPr>
            <a:r>
              <a:t/>
            </a:r>
            <a:endParaRPr sz="3600">
              <a:solidFill>
                <a:srgbClr val="607896"/>
              </a:solidFill>
              <a:latin typeface="Roboto Condensed"/>
              <a:ea typeface="Roboto Condensed"/>
              <a:cs typeface="Roboto Condensed"/>
              <a:sym typeface="Roboto Condensed"/>
            </a:endParaRPr>
          </a:p>
          <a:p>
            <a:pPr indent="0" lvl="0" marL="0" rtl="0" algn="l">
              <a:spcBef>
                <a:spcPts val="48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6"/>
          <p:cNvSpPr txBox="1"/>
          <p:nvPr>
            <p:ph type="title"/>
          </p:nvPr>
        </p:nvSpPr>
        <p:spPr>
          <a:xfrm>
            <a:off x="457200" y="533400"/>
            <a:ext cx="8229600" cy="99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Learning Objectives</a:t>
            </a:r>
            <a:endParaRPr/>
          </a:p>
        </p:txBody>
      </p:sp>
      <p:sp>
        <p:nvSpPr>
          <p:cNvPr id="89" name="Google Shape;89;p16"/>
          <p:cNvSpPr txBox="1"/>
          <p:nvPr>
            <p:ph idx="1" type="body"/>
          </p:nvPr>
        </p:nvSpPr>
        <p:spPr>
          <a:xfrm>
            <a:off x="457200" y="1905000"/>
            <a:ext cx="8229600" cy="48768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rPr b="1" lang="en-US"/>
              <a:t>A deeper understanding of:</a:t>
            </a:r>
            <a:endParaRPr b="1"/>
          </a:p>
          <a:p>
            <a:pPr indent="-381000" lvl="0" marL="457200" rtl="0" algn="l">
              <a:spcBef>
                <a:spcPts val="480"/>
              </a:spcBef>
              <a:spcAft>
                <a:spcPts val="0"/>
              </a:spcAft>
              <a:buSzPts val="2400"/>
              <a:buChar char="•"/>
            </a:pPr>
            <a:r>
              <a:rPr lang="en-US"/>
              <a:t>Supporting students systematically through the Tiered Teams process in Shoreline Public Schools</a:t>
            </a:r>
            <a:endParaRPr/>
          </a:p>
          <a:p>
            <a:pPr indent="-381000" lvl="0" marL="457200" rtl="0" algn="l">
              <a:spcBef>
                <a:spcPts val="0"/>
              </a:spcBef>
              <a:spcAft>
                <a:spcPts val="0"/>
              </a:spcAft>
              <a:buSzPts val="2400"/>
              <a:buChar char="•"/>
            </a:pPr>
            <a:r>
              <a:rPr lang="en-US"/>
              <a:t>Tips for talking to families about concerns with students in your class </a:t>
            </a:r>
            <a:endParaRPr/>
          </a:p>
          <a:p>
            <a:pPr indent="-381000" lvl="0" marL="457200" rtl="0" algn="l">
              <a:spcBef>
                <a:spcPts val="0"/>
              </a:spcBef>
              <a:spcAft>
                <a:spcPts val="0"/>
              </a:spcAft>
              <a:buSzPts val="2400"/>
              <a:buChar char="•"/>
            </a:pPr>
            <a:r>
              <a:rPr lang="en-US"/>
              <a:t>How students will be supported through the Guidance Team (GT) process at EPELC</a:t>
            </a:r>
            <a:endParaRPr/>
          </a:p>
          <a:p>
            <a:pPr indent="-358140" lvl="0" marL="457200" rtl="0" algn="l">
              <a:spcBef>
                <a:spcPts val="0"/>
              </a:spcBef>
              <a:spcAft>
                <a:spcPts val="0"/>
              </a:spcAft>
              <a:buSzPts val="2040"/>
              <a:buChar char="•"/>
            </a:pPr>
            <a:r>
              <a:rPr lang="en-US"/>
              <a:t>Difference between GT, SST, and IEP meetings</a:t>
            </a:r>
            <a:endParaRPr/>
          </a:p>
        </p:txBody>
      </p:sp>
      <p:pic>
        <p:nvPicPr>
          <p:cNvPr id="90" name="Google Shape;90;p16"/>
          <p:cNvPicPr preferRelativeResize="0"/>
          <p:nvPr/>
        </p:nvPicPr>
        <p:blipFill>
          <a:blip r:embed="rId3">
            <a:alphaModFix/>
          </a:blip>
          <a:stretch>
            <a:fillRect/>
          </a:stretch>
        </p:blipFill>
        <p:spPr>
          <a:xfrm>
            <a:off x="6613600" y="399671"/>
            <a:ext cx="1639000" cy="1639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7"/>
          <p:cNvSpPr txBox="1"/>
          <p:nvPr>
            <p:ph type="title"/>
          </p:nvPr>
        </p:nvSpPr>
        <p:spPr>
          <a:xfrm>
            <a:off x="457200" y="304800"/>
            <a:ext cx="8229600" cy="99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2400" u="sng">
                <a:solidFill>
                  <a:schemeClr val="hlink"/>
                </a:solidFill>
                <a:hlinkClick r:id="rId3"/>
              </a:rPr>
              <a:t>P-6 Tiered Teams</a:t>
            </a:r>
            <a:endParaRPr sz="2400"/>
          </a:p>
        </p:txBody>
      </p:sp>
      <p:pic>
        <p:nvPicPr>
          <p:cNvPr id="97" name="Google Shape;97;p17"/>
          <p:cNvPicPr preferRelativeResize="0"/>
          <p:nvPr/>
        </p:nvPicPr>
        <p:blipFill>
          <a:blip r:embed="rId4">
            <a:alphaModFix/>
          </a:blip>
          <a:stretch>
            <a:fillRect/>
          </a:stretch>
        </p:blipFill>
        <p:spPr>
          <a:xfrm>
            <a:off x="1137750" y="1360050"/>
            <a:ext cx="6868501" cy="5029200"/>
          </a:xfrm>
          <a:prstGeom prst="rect">
            <a:avLst/>
          </a:prstGeom>
          <a:noFill/>
          <a:ln>
            <a:noFill/>
          </a:ln>
        </p:spPr>
      </p:pic>
      <p:cxnSp>
        <p:nvCxnSpPr>
          <p:cNvPr id="98" name="Google Shape;98;p17"/>
          <p:cNvCxnSpPr/>
          <p:nvPr/>
        </p:nvCxnSpPr>
        <p:spPr>
          <a:xfrm>
            <a:off x="360250" y="3570150"/>
            <a:ext cx="1240800" cy="774000"/>
          </a:xfrm>
          <a:prstGeom prst="straightConnector1">
            <a:avLst/>
          </a:prstGeom>
          <a:noFill/>
          <a:ln cap="flat" cmpd="sng" w="38100">
            <a:solidFill>
              <a:srgbClr val="FF0000"/>
            </a:solidFill>
            <a:prstDash val="solid"/>
            <a:round/>
            <a:headEnd len="med" w="med" type="none"/>
            <a:tailEnd len="med" w="med" type="triangle"/>
          </a:ln>
        </p:spPr>
      </p:cxnSp>
      <p:sp>
        <p:nvSpPr>
          <p:cNvPr id="99" name="Google Shape;99;p17"/>
          <p:cNvSpPr/>
          <p:nvPr/>
        </p:nvSpPr>
        <p:spPr>
          <a:xfrm>
            <a:off x="608125" y="3450125"/>
            <a:ext cx="7926300" cy="1827900"/>
          </a:xfrm>
          <a:prstGeom prst="ellipse">
            <a:avLst/>
          </a:prstGeom>
          <a:noFill/>
          <a:ln cap="flat" cmpd="sng" w="2857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type="title"/>
          </p:nvPr>
        </p:nvSpPr>
        <p:spPr>
          <a:xfrm>
            <a:off x="457200" y="3175"/>
            <a:ext cx="8229600" cy="13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Arial"/>
              <a:buNone/>
            </a:pPr>
            <a:r>
              <a:rPr lang="en-US" sz="2400" u="sng">
                <a:solidFill>
                  <a:schemeClr val="hlink"/>
                </a:solidFill>
                <a:hlinkClick r:id="rId3"/>
              </a:rPr>
              <a:t>P</a:t>
            </a:r>
            <a:r>
              <a:rPr lang="en-US" sz="2400" u="sng">
                <a:solidFill>
                  <a:schemeClr val="hlink"/>
                </a:solidFill>
                <a:hlinkClick r:id="rId4"/>
              </a:rPr>
              <a:t>-6 Tiered Teams Support Visual</a:t>
            </a:r>
            <a:endParaRPr sz="2400"/>
          </a:p>
        </p:txBody>
      </p:sp>
      <p:sp>
        <p:nvSpPr>
          <p:cNvPr id="105" name="Google Shape;105;p18"/>
          <p:cNvSpPr txBox="1"/>
          <p:nvPr>
            <p:ph idx="1" type="body"/>
          </p:nvPr>
        </p:nvSpPr>
        <p:spPr>
          <a:xfrm>
            <a:off x="457200" y="1694487"/>
            <a:ext cx="8229600" cy="4989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t/>
            </a:r>
            <a:endParaRPr/>
          </a:p>
        </p:txBody>
      </p:sp>
      <p:pic>
        <p:nvPicPr>
          <p:cNvPr id="106" name="Google Shape;106;p18"/>
          <p:cNvPicPr preferRelativeResize="0"/>
          <p:nvPr/>
        </p:nvPicPr>
        <p:blipFill>
          <a:blip r:embed="rId5">
            <a:alphaModFix/>
          </a:blip>
          <a:stretch>
            <a:fillRect/>
          </a:stretch>
        </p:blipFill>
        <p:spPr>
          <a:xfrm>
            <a:off x="951400" y="1113049"/>
            <a:ext cx="7241201" cy="5410725"/>
          </a:xfrm>
          <a:prstGeom prst="rect">
            <a:avLst/>
          </a:prstGeom>
          <a:noFill/>
          <a:ln>
            <a:noFill/>
          </a:ln>
        </p:spPr>
      </p:pic>
      <p:cxnSp>
        <p:nvCxnSpPr>
          <p:cNvPr id="107" name="Google Shape;107;p18"/>
          <p:cNvCxnSpPr/>
          <p:nvPr/>
        </p:nvCxnSpPr>
        <p:spPr>
          <a:xfrm flipH="1">
            <a:off x="7471825" y="1360375"/>
            <a:ext cx="1467600" cy="1120800"/>
          </a:xfrm>
          <a:prstGeom prst="straightConnector1">
            <a:avLst/>
          </a:prstGeom>
          <a:noFill/>
          <a:ln cap="flat" cmpd="sng" w="38100">
            <a:solidFill>
              <a:srgbClr val="FF0000"/>
            </a:solidFill>
            <a:prstDash val="solid"/>
            <a:round/>
            <a:headEnd len="med" w="med"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9"/>
          <p:cNvSpPr txBox="1"/>
          <p:nvPr>
            <p:ph type="title"/>
          </p:nvPr>
        </p:nvSpPr>
        <p:spPr>
          <a:xfrm>
            <a:off x="457200" y="533400"/>
            <a:ext cx="8229600" cy="99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COVID-19 Considerations</a:t>
            </a:r>
            <a:endParaRPr/>
          </a:p>
        </p:txBody>
      </p:sp>
      <p:sp>
        <p:nvSpPr>
          <p:cNvPr id="114" name="Google Shape;114;p19"/>
          <p:cNvSpPr txBox="1"/>
          <p:nvPr>
            <p:ph idx="1" type="body"/>
          </p:nvPr>
        </p:nvSpPr>
        <p:spPr>
          <a:xfrm>
            <a:off x="457200" y="1600200"/>
            <a:ext cx="8229600" cy="4876800"/>
          </a:xfrm>
          <a:prstGeom prst="rect">
            <a:avLst/>
          </a:prstGeom>
        </p:spPr>
        <p:txBody>
          <a:bodyPr anchorCtr="0" anchor="t" bIns="91425" lIns="91425" spcFirstLastPara="1" rIns="91425" wrap="square" tIns="91425">
            <a:noAutofit/>
          </a:bodyPr>
          <a:lstStyle/>
          <a:p>
            <a:pPr indent="-358140" lvl="0" marL="457200" rtl="0" algn="l">
              <a:lnSpc>
                <a:spcPct val="100000"/>
              </a:lnSpc>
              <a:spcBef>
                <a:spcPts val="0"/>
              </a:spcBef>
              <a:spcAft>
                <a:spcPts val="0"/>
              </a:spcAft>
              <a:buSzPts val="2040"/>
              <a:buChar char="•"/>
            </a:pPr>
            <a:r>
              <a:rPr lang="en-US" sz="1500">
                <a:solidFill>
                  <a:srgbClr val="000000"/>
                </a:solidFill>
              </a:rPr>
              <a:t>Most of what we do is not changing. We will still hold meetings, communicate with parents and students, and focus on student success.</a:t>
            </a:r>
            <a:endParaRPr sz="1500">
              <a:solidFill>
                <a:srgbClr val="000000"/>
              </a:solidFill>
            </a:endParaRPr>
          </a:p>
          <a:p>
            <a:pPr indent="0" lvl="0" marL="0" rtl="0" algn="l">
              <a:lnSpc>
                <a:spcPct val="100000"/>
              </a:lnSpc>
              <a:spcBef>
                <a:spcPts val="0"/>
              </a:spcBef>
              <a:spcAft>
                <a:spcPts val="0"/>
              </a:spcAft>
              <a:buNone/>
            </a:pPr>
            <a:r>
              <a:t/>
            </a:r>
            <a:endParaRPr sz="1500">
              <a:solidFill>
                <a:srgbClr val="000000"/>
              </a:solidFill>
            </a:endParaRPr>
          </a:p>
          <a:p>
            <a:pPr indent="-323850" lvl="0" marL="457200" rtl="0" algn="l">
              <a:lnSpc>
                <a:spcPct val="100000"/>
              </a:lnSpc>
              <a:spcBef>
                <a:spcPts val="0"/>
              </a:spcBef>
              <a:spcAft>
                <a:spcPts val="0"/>
              </a:spcAft>
              <a:buClr>
                <a:srgbClr val="000000"/>
              </a:buClr>
              <a:buSzPts val="1500"/>
              <a:buChar char="•"/>
            </a:pPr>
            <a:r>
              <a:rPr lang="en-US" sz="1500">
                <a:solidFill>
                  <a:srgbClr val="000000"/>
                </a:solidFill>
              </a:rPr>
              <a:t>What has changed is the method for HOW we work and the expectations for what teaching and learning consists of during this remote learning phase and return to learning phases of COVID-19.</a:t>
            </a:r>
            <a:endParaRPr sz="1500">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0"/>
          <p:cNvSpPr txBox="1"/>
          <p:nvPr>
            <p:ph type="ctrTitle"/>
          </p:nvPr>
        </p:nvSpPr>
        <p:spPr>
          <a:xfrm>
            <a:off x="685800" y="768775"/>
            <a:ext cx="7984500" cy="192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Arial"/>
              <a:buNone/>
            </a:pPr>
            <a:r>
              <a:rPr b="0" i="0" lang="en-US" sz="4800" u="none" cap="none" strike="noStrike">
                <a:solidFill>
                  <a:schemeClr val="dk2"/>
                </a:solidFill>
                <a:latin typeface="Arial"/>
                <a:ea typeface="Arial"/>
                <a:cs typeface="Arial"/>
                <a:sym typeface="Arial"/>
              </a:rPr>
              <a:t>TI</a:t>
            </a:r>
            <a:r>
              <a:rPr i="0" lang="en-US" sz="4800" u="none" cap="none" strike="noStrike">
                <a:solidFill>
                  <a:schemeClr val="dk2"/>
                </a:solidFill>
                <a:latin typeface="Arial"/>
                <a:ea typeface="Arial"/>
                <a:cs typeface="Arial"/>
                <a:sym typeface="Arial"/>
              </a:rPr>
              <a:t>ER I: </a:t>
            </a:r>
            <a:endParaRPr i="0" sz="4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2"/>
              </a:buClr>
              <a:buFont typeface="Arial"/>
              <a:buNone/>
            </a:pPr>
            <a:r>
              <a:rPr lang="en-US" sz="4800">
                <a:latin typeface="Arial"/>
                <a:ea typeface="Arial"/>
                <a:cs typeface="Arial"/>
                <a:sym typeface="Arial"/>
              </a:rPr>
              <a:t>Student of Concern</a:t>
            </a:r>
            <a:endParaRPr sz="4800">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1"/>
          <p:cNvSpPr txBox="1"/>
          <p:nvPr>
            <p:ph type="title"/>
          </p:nvPr>
        </p:nvSpPr>
        <p:spPr>
          <a:xfrm>
            <a:off x="381000" y="533400"/>
            <a:ext cx="8229600" cy="99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Turn &amp; Talk	</a:t>
            </a:r>
            <a:endParaRPr/>
          </a:p>
        </p:txBody>
      </p:sp>
      <p:sp>
        <p:nvSpPr>
          <p:cNvPr id="126" name="Google Shape;126;p21"/>
          <p:cNvSpPr txBox="1"/>
          <p:nvPr>
            <p:ph idx="1" type="body"/>
          </p:nvPr>
        </p:nvSpPr>
        <p:spPr>
          <a:xfrm>
            <a:off x="457200" y="1613150"/>
            <a:ext cx="8229600" cy="48768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rPr i="1" lang="en-US" sz="3000"/>
              <a:t>When you have concerns about a student, what do you usually try first? </a:t>
            </a:r>
            <a:endParaRPr i="1" sz="3000"/>
          </a:p>
          <a:p>
            <a:pPr indent="0" lvl="0" marL="0" rtl="0" algn="l">
              <a:spcBef>
                <a:spcPts val="480"/>
              </a:spcBef>
              <a:spcAft>
                <a:spcPts val="0"/>
              </a:spcAft>
              <a:buNone/>
            </a:pPr>
            <a:r>
              <a:t/>
            </a:r>
            <a:endParaRPr i="1" sz="3000"/>
          </a:p>
          <a:p>
            <a:pPr indent="0" lvl="0" marL="0" rtl="0" algn="l">
              <a:spcBef>
                <a:spcPts val="480"/>
              </a:spcBef>
              <a:spcAft>
                <a:spcPts val="0"/>
              </a:spcAft>
              <a:buNone/>
            </a:pPr>
            <a:r>
              <a:t/>
            </a:r>
            <a:endParaRPr/>
          </a:p>
        </p:txBody>
      </p:sp>
      <p:pic>
        <p:nvPicPr>
          <p:cNvPr id="127" name="Google Shape;127;p21"/>
          <p:cNvPicPr preferRelativeResize="0"/>
          <p:nvPr/>
        </p:nvPicPr>
        <p:blipFill>
          <a:blip r:embed="rId3">
            <a:alphaModFix/>
          </a:blip>
          <a:stretch>
            <a:fillRect/>
          </a:stretch>
        </p:blipFill>
        <p:spPr>
          <a:xfrm>
            <a:off x="5497150" y="3418924"/>
            <a:ext cx="2614574" cy="26145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2"/>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Arial"/>
              <a:buNone/>
            </a:pPr>
            <a:r>
              <a:rPr lang="en-US"/>
              <a:t>Student Concern</a:t>
            </a:r>
            <a:endParaRPr/>
          </a:p>
        </p:txBody>
      </p:sp>
      <p:sp>
        <p:nvSpPr>
          <p:cNvPr id="133" name="Google Shape;133;p22"/>
          <p:cNvSpPr txBox="1"/>
          <p:nvPr>
            <p:ph idx="1" type="body"/>
          </p:nvPr>
        </p:nvSpPr>
        <p:spPr>
          <a:xfrm>
            <a:off x="457200" y="1096962"/>
            <a:ext cx="8229600" cy="4876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1"/>
              </a:buClr>
              <a:buFont typeface="Arial"/>
              <a:buNone/>
            </a:pPr>
            <a:r>
              <a:t/>
            </a:r>
            <a:endParaRPr b="0" i="0" sz="2400" u="none">
              <a:solidFill>
                <a:schemeClr val="dk1"/>
              </a:solidFill>
              <a:latin typeface="Arial"/>
              <a:ea typeface="Arial"/>
              <a:cs typeface="Arial"/>
              <a:sym typeface="Arial"/>
            </a:endParaRPr>
          </a:p>
          <a:p>
            <a:pPr indent="0" lvl="0" marL="0" marR="0" rtl="0" algn="l">
              <a:lnSpc>
                <a:spcPct val="100000"/>
              </a:lnSpc>
              <a:spcBef>
                <a:spcPts val="560"/>
              </a:spcBef>
              <a:spcAft>
                <a:spcPts val="0"/>
              </a:spcAft>
              <a:buClr>
                <a:schemeClr val="accent1"/>
              </a:buClr>
              <a:buSzPts val="2380"/>
              <a:buFont typeface="Arial"/>
              <a:buChar char="•"/>
            </a:pPr>
            <a:r>
              <a:rPr b="0" i="0" lang="en-US" sz="2400" u="none">
                <a:solidFill>
                  <a:schemeClr val="dk1"/>
                </a:solidFill>
                <a:latin typeface="Arial"/>
                <a:ea typeface="Arial"/>
                <a:cs typeface="Arial"/>
                <a:sym typeface="Arial"/>
              </a:rPr>
              <a:t> </a:t>
            </a:r>
            <a:r>
              <a:rPr b="0" i="0" lang="en-US" sz="2800" u="none">
                <a:solidFill>
                  <a:schemeClr val="dk1"/>
                </a:solidFill>
                <a:latin typeface="Arial"/>
                <a:ea typeface="Arial"/>
                <a:cs typeface="Arial"/>
                <a:sym typeface="Arial"/>
              </a:rPr>
              <a:t>Begin </a:t>
            </a:r>
            <a:r>
              <a:rPr b="0" i="0" lang="en-US" sz="2800" u="none">
                <a:solidFill>
                  <a:schemeClr val="dk1"/>
                </a:solidFill>
                <a:latin typeface="Arial"/>
                <a:ea typeface="Arial"/>
                <a:cs typeface="Arial"/>
                <a:sym typeface="Arial"/>
              </a:rPr>
              <a:t>communicating with </a:t>
            </a:r>
            <a:r>
              <a:rPr lang="en-US" sz="2800"/>
              <a:t>families</a:t>
            </a:r>
            <a:r>
              <a:rPr b="0" i="0" lang="en-US" sz="2800" u="none">
                <a:solidFill>
                  <a:schemeClr val="dk1"/>
                </a:solidFill>
                <a:latin typeface="Arial"/>
                <a:ea typeface="Arial"/>
                <a:cs typeface="Arial"/>
                <a:sym typeface="Arial"/>
              </a:rPr>
              <a:t> about your concerns and intervention attempts—let them know there are concerns </a:t>
            </a:r>
            <a:endParaRPr/>
          </a:p>
          <a:p>
            <a:pPr indent="0" lvl="0" marL="0" marR="0" rtl="0" algn="l">
              <a:lnSpc>
                <a:spcPct val="100000"/>
              </a:lnSpc>
              <a:spcBef>
                <a:spcPts val="560"/>
              </a:spcBef>
              <a:spcAft>
                <a:spcPts val="0"/>
              </a:spcAft>
              <a:buClr>
                <a:schemeClr val="accent1"/>
              </a:buClr>
              <a:buFont typeface="Arial"/>
              <a:buNone/>
            </a:pPr>
            <a:r>
              <a:t/>
            </a:r>
            <a:endParaRPr b="0" i="0" sz="2800" u="none">
              <a:solidFill>
                <a:schemeClr val="dk1"/>
              </a:solidFill>
              <a:latin typeface="Arial"/>
              <a:ea typeface="Arial"/>
              <a:cs typeface="Arial"/>
              <a:sym typeface="Arial"/>
            </a:endParaRPr>
          </a:p>
          <a:p>
            <a:pPr indent="0" lvl="0" marL="0" marR="0" rtl="0" algn="l">
              <a:lnSpc>
                <a:spcPct val="100000"/>
              </a:lnSpc>
              <a:spcBef>
                <a:spcPts val="560"/>
              </a:spcBef>
              <a:spcAft>
                <a:spcPts val="0"/>
              </a:spcAft>
              <a:buClr>
                <a:schemeClr val="accent1"/>
              </a:buClr>
              <a:buSzPts val="2380"/>
              <a:buFont typeface="Arial"/>
              <a:buChar char="•"/>
            </a:pPr>
            <a:r>
              <a:rPr b="0" i="0" lang="en-US" sz="2800" u="none">
                <a:solidFill>
                  <a:schemeClr val="dk1"/>
                </a:solidFill>
                <a:latin typeface="Arial"/>
                <a:ea typeface="Arial"/>
                <a:cs typeface="Arial"/>
                <a:sym typeface="Arial"/>
              </a:rPr>
              <a:t>Talk with your colleagues and coordinators to brainstorm ideas/interventions</a:t>
            </a:r>
            <a:endParaRPr b="0" i="0" sz="2800" u="none">
              <a:solidFill>
                <a:schemeClr val="dk1"/>
              </a:solidFill>
              <a:latin typeface="Arial"/>
              <a:ea typeface="Arial"/>
              <a:cs typeface="Arial"/>
              <a:sym typeface="Arial"/>
            </a:endParaRPr>
          </a:p>
          <a:p>
            <a:pPr indent="0" lvl="0" marL="0" marR="0" rtl="0" algn="l">
              <a:lnSpc>
                <a:spcPct val="100000"/>
              </a:lnSpc>
              <a:spcBef>
                <a:spcPts val="560"/>
              </a:spcBef>
              <a:spcAft>
                <a:spcPts val="0"/>
              </a:spcAft>
              <a:buNone/>
            </a:pPr>
            <a:r>
              <a:t/>
            </a:r>
            <a:endParaRPr sz="2800"/>
          </a:p>
          <a:p>
            <a:pPr indent="-26670" lvl="0" marL="0" marR="0" rtl="0" algn="l">
              <a:lnSpc>
                <a:spcPct val="100000"/>
              </a:lnSpc>
              <a:spcBef>
                <a:spcPts val="560"/>
              </a:spcBef>
              <a:spcAft>
                <a:spcPts val="0"/>
              </a:spcAft>
              <a:buClr>
                <a:schemeClr val="accent1"/>
              </a:buClr>
              <a:buSzPts val="2800"/>
              <a:buFont typeface="Arial"/>
              <a:buChar char="•"/>
            </a:pPr>
            <a:r>
              <a:rPr lang="en-US" sz="2800"/>
              <a:t>Implement strategies/differentiated </a:t>
            </a:r>
            <a:endParaRPr sz="2800"/>
          </a:p>
          <a:p>
            <a:pPr indent="0" lvl="0" marL="182562" rtl="0" algn="l">
              <a:lnSpc>
                <a:spcPct val="100000"/>
              </a:lnSpc>
              <a:spcBef>
                <a:spcPts val="480"/>
              </a:spcBef>
              <a:spcAft>
                <a:spcPts val="0"/>
              </a:spcAft>
              <a:buNone/>
            </a:pPr>
            <a:r>
              <a:rPr lang="en-US" sz="2800"/>
              <a:t>instruction  </a:t>
            </a:r>
            <a:endParaRPr sz="2800"/>
          </a:p>
          <a:p>
            <a:pPr indent="-31433" lvl="0" marL="182563" marR="0" rtl="0" algn="l">
              <a:spcBef>
                <a:spcPts val="560"/>
              </a:spcBef>
              <a:spcAft>
                <a:spcPts val="0"/>
              </a:spcAft>
              <a:buClr>
                <a:schemeClr val="accent1"/>
              </a:buClr>
              <a:buSzPts val="2380"/>
              <a:buFont typeface="Arial"/>
              <a:buNone/>
            </a:pPr>
            <a:r>
              <a:t/>
            </a:r>
            <a:endParaRPr b="0" i="0" sz="2800" u="none">
              <a:solidFill>
                <a:schemeClr val="dk1"/>
              </a:solidFill>
              <a:latin typeface="Arial"/>
              <a:ea typeface="Arial"/>
              <a:cs typeface="Arial"/>
              <a:sym typeface="Arial"/>
            </a:endParaRPr>
          </a:p>
        </p:txBody>
      </p:sp>
      <p:pic>
        <p:nvPicPr>
          <p:cNvPr id="134" name="Google Shape;134;p22"/>
          <p:cNvPicPr preferRelativeResize="0"/>
          <p:nvPr/>
        </p:nvPicPr>
        <p:blipFill>
          <a:blip r:embed="rId3">
            <a:alphaModFix/>
          </a:blip>
          <a:stretch>
            <a:fillRect/>
          </a:stretch>
        </p:blipFill>
        <p:spPr>
          <a:xfrm>
            <a:off x="6879850" y="4705925"/>
            <a:ext cx="1936950" cy="14960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3"/>
          <p:cNvSpPr txBox="1"/>
          <p:nvPr>
            <p:ph type="title"/>
          </p:nvPr>
        </p:nvSpPr>
        <p:spPr>
          <a:xfrm>
            <a:off x="457200" y="533400"/>
            <a:ext cx="8229600" cy="99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2"/>
              </a:buClr>
              <a:buFont typeface="Arial"/>
              <a:buNone/>
            </a:pPr>
            <a:r>
              <a:rPr lang="en-US"/>
              <a:t>Student Concerns for SLP, OT, PT  </a:t>
            </a:r>
            <a:endParaRPr/>
          </a:p>
        </p:txBody>
      </p:sp>
      <p:sp>
        <p:nvSpPr>
          <p:cNvPr id="141" name="Google Shape;141;p23"/>
          <p:cNvSpPr txBox="1"/>
          <p:nvPr>
            <p:ph idx="1" type="body"/>
          </p:nvPr>
        </p:nvSpPr>
        <p:spPr>
          <a:xfrm>
            <a:off x="457200" y="1600200"/>
            <a:ext cx="8229600" cy="4876800"/>
          </a:xfrm>
          <a:prstGeom prst="rect">
            <a:avLst/>
          </a:prstGeom>
        </p:spPr>
        <p:txBody>
          <a:bodyPr anchorCtr="0" anchor="t" bIns="91425" lIns="91425" spcFirstLastPara="1" rIns="91425" wrap="square" tIns="91425">
            <a:noAutofit/>
          </a:bodyPr>
          <a:lstStyle/>
          <a:p>
            <a:pPr indent="-358140" lvl="0" marL="457200" rtl="0" algn="l">
              <a:lnSpc>
                <a:spcPct val="100000"/>
              </a:lnSpc>
              <a:spcBef>
                <a:spcPts val="480"/>
              </a:spcBef>
              <a:spcAft>
                <a:spcPts val="0"/>
              </a:spcAft>
              <a:buSzPts val="2040"/>
              <a:buChar char="•"/>
            </a:pPr>
            <a:r>
              <a:rPr lang="en-US"/>
              <a:t>If concerns about communication, contact GT Facilitator (i.e., Courtney)</a:t>
            </a:r>
            <a:endParaRPr/>
          </a:p>
          <a:p>
            <a:pPr indent="-342900" lvl="1" marL="914400" rtl="0" algn="l">
              <a:lnSpc>
                <a:spcPct val="100000"/>
              </a:lnSpc>
              <a:spcBef>
                <a:spcPts val="0"/>
              </a:spcBef>
              <a:spcAft>
                <a:spcPts val="0"/>
              </a:spcAft>
              <a:buSzPts val="1800"/>
              <a:buChar char="•"/>
            </a:pPr>
            <a:r>
              <a:rPr lang="en-US" sz="1800"/>
              <a:t>Courtney will then connect with SLPs to determine the type of communication concern (articulation and/or language) to decide which route (GT meeting or straight to SLP)</a:t>
            </a:r>
            <a:endParaRPr sz="1800"/>
          </a:p>
          <a:p>
            <a:pPr indent="0" lvl="0" marL="914400" rtl="0" algn="l">
              <a:lnSpc>
                <a:spcPct val="100000"/>
              </a:lnSpc>
              <a:spcBef>
                <a:spcPts val="480"/>
              </a:spcBef>
              <a:spcAft>
                <a:spcPts val="0"/>
              </a:spcAft>
              <a:buNone/>
            </a:pPr>
            <a:r>
              <a:t/>
            </a:r>
            <a:endParaRPr sz="1800"/>
          </a:p>
          <a:p>
            <a:pPr indent="-358140" lvl="0" marL="457200" rtl="0" algn="l">
              <a:spcBef>
                <a:spcPts val="480"/>
              </a:spcBef>
              <a:spcAft>
                <a:spcPts val="0"/>
              </a:spcAft>
              <a:buSzPts val="2040"/>
              <a:buChar char="•"/>
            </a:pPr>
            <a:r>
              <a:rPr lang="en-US"/>
              <a:t>If concerns about fine or gross motor, contact GT Facilitator</a:t>
            </a:r>
            <a:endParaRPr/>
          </a:p>
          <a:p>
            <a:pPr indent="-342900" lvl="1" marL="914400" rtl="0" algn="l">
              <a:lnSpc>
                <a:spcPct val="100000"/>
              </a:lnSpc>
              <a:spcBef>
                <a:spcPts val="0"/>
              </a:spcBef>
              <a:spcAft>
                <a:spcPts val="0"/>
              </a:spcAft>
              <a:buSzPts val="1800"/>
              <a:buChar char="•"/>
            </a:pPr>
            <a:r>
              <a:rPr lang="en-US" sz="1800"/>
              <a:t>Courtney will invite OT and/or PT to GT meeting</a:t>
            </a:r>
            <a:endParaRPr sz="1800"/>
          </a:p>
          <a:p>
            <a:pPr indent="0" lvl="0" marL="0" rtl="0" algn="l">
              <a:lnSpc>
                <a:spcPct val="100000"/>
              </a:lnSpc>
              <a:spcBef>
                <a:spcPts val="480"/>
              </a:spcBef>
              <a:spcAft>
                <a:spcPts val="0"/>
              </a:spcAft>
              <a:buNone/>
            </a:pPr>
            <a:r>
              <a:t/>
            </a:r>
            <a:endParaRPr sz="1800"/>
          </a:p>
          <a:p>
            <a:pPr indent="-358140" lvl="0" marL="457200" rtl="0" algn="l">
              <a:spcBef>
                <a:spcPts val="480"/>
              </a:spcBef>
              <a:spcAft>
                <a:spcPts val="0"/>
              </a:spcAft>
              <a:buSzPts val="2040"/>
              <a:buChar char="•"/>
            </a:pPr>
            <a:r>
              <a:rPr lang="en-US"/>
              <a:t>If concerns about sensory, utilize the following steps:</a:t>
            </a:r>
            <a:endParaRPr/>
          </a:p>
          <a:p>
            <a:pPr indent="-336550" lvl="1" marL="914400" rtl="0" algn="l">
              <a:spcBef>
                <a:spcPts val="0"/>
              </a:spcBef>
              <a:spcAft>
                <a:spcPts val="0"/>
              </a:spcAft>
              <a:buSzPts val="1700"/>
              <a:buChar char="•"/>
            </a:pPr>
            <a:r>
              <a:rPr lang="en-US" sz="1800"/>
              <a:t>1) Implement </a:t>
            </a:r>
            <a:r>
              <a:rPr lang="en-US" sz="1800" u="sng">
                <a:solidFill>
                  <a:schemeClr val="accent5"/>
                </a:solidFill>
                <a:hlinkClick r:id="rId3">
                  <a:extLst>
                    <a:ext uri="{A12FA001-AC4F-418D-AE19-62706E023703}">
                      <ahyp:hlinkClr val="tx"/>
                    </a:ext>
                  </a:extLst>
                </a:hlinkClick>
              </a:rPr>
              <a:t>Tier 1 and 2 strategies</a:t>
            </a:r>
            <a:endParaRPr sz="1800"/>
          </a:p>
          <a:p>
            <a:pPr indent="-342900" lvl="1" marL="914400" rtl="0" algn="l">
              <a:spcBef>
                <a:spcPts val="0"/>
              </a:spcBef>
              <a:spcAft>
                <a:spcPts val="0"/>
              </a:spcAft>
              <a:buSzPts val="1800"/>
              <a:buChar char="•"/>
            </a:pPr>
            <a:r>
              <a:rPr lang="en-US" sz="1800"/>
              <a:t>2) Consult with Guidance Team</a:t>
            </a:r>
            <a:endParaRPr sz="1800"/>
          </a:p>
          <a:p>
            <a:pPr indent="-342900" lvl="1" marL="914400" rtl="0" algn="l">
              <a:spcBef>
                <a:spcPts val="0"/>
              </a:spcBef>
              <a:spcAft>
                <a:spcPts val="0"/>
              </a:spcAft>
              <a:buSzPts val="1800"/>
              <a:buChar char="•"/>
            </a:pPr>
            <a:r>
              <a:rPr lang="en-US" sz="1800"/>
              <a:t>3) Invite OT to Guidance Team</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4"/>
          <p:cNvSpPr txBox="1"/>
          <p:nvPr>
            <p:ph type="title"/>
          </p:nvPr>
        </p:nvSpPr>
        <p:spPr>
          <a:xfrm>
            <a:off x="457200" y="533400"/>
            <a:ext cx="8229600" cy="99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How to talk to families</a:t>
            </a:r>
            <a:endParaRPr/>
          </a:p>
        </p:txBody>
      </p:sp>
      <p:sp>
        <p:nvSpPr>
          <p:cNvPr id="148" name="Google Shape;148;p24"/>
          <p:cNvSpPr txBox="1"/>
          <p:nvPr>
            <p:ph idx="1" type="body"/>
          </p:nvPr>
        </p:nvSpPr>
        <p:spPr>
          <a:xfrm>
            <a:off x="457200" y="1752600"/>
            <a:ext cx="8229600" cy="48768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000000"/>
              </a:buClr>
              <a:buSzPts val="2400"/>
              <a:buFont typeface="Arial"/>
              <a:buChar char="●"/>
            </a:pPr>
            <a:r>
              <a:rPr lang="en-US">
                <a:solidFill>
                  <a:srgbClr val="000000"/>
                </a:solidFill>
              </a:rPr>
              <a:t>Start off by pointing out something positive. Name a skill or behavior the child is doing well and express how excited you are to see their progress.</a:t>
            </a:r>
            <a:endParaRPr>
              <a:solidFill>
                <a:srgbClr val="000000"/>
              </a:solidFill>
            </a:endParaRPr>
          </a:p>
          <a:p>
            <a:pPr indent="-381000" lvl="0" marL="457200" rtl="0" algn="l">
              <a:spcBef>
                <a:spcPts val="0"/>
              </a:spcBef>
              <a:spcAft>
                <a:spcPts val="0"/>
              </a:spcAft>
              <a:buClr>
                <a:srgbClr val="000000"/>
              </a:buClr>
              <a:buSzPts val="2400"/>
              <a:buFont typeface="Arial"/>
              <a:buChar char="●"/>
            </a:pPr>
            <a:r>
              <a:rPr lang="en-US">
                <a:solidFill>
                  <a:srgbClr val="000000"/>
                </a:solidFill>
              </a:rPr>
              <a:t>If you are concerned about a child’s development, point out the specific behavior the child is struggling with and ask if they observe the same behaviors at home. It is ok to say “I may be overly concerned, but I just want to make sure”. </a:t>
            </a:r>
            <a:endParaRPr>
              <a:solidFill>
                <a:srgbClr val="000000"/>
              </a:solidFill>
            </a:endParaRPr>
          </a:p>
          <a:p>
            <a:pPr indent="-381000" lvl="0" marL="457200" rtl="0" algn="l">
              <a:spcBef>
                <a:spcPts val="0"/>
              </a:spcBef>
              <a:spcAft>
                <a:spcPts val="0"/>
              </a:spcAft>
              <a:buClr>
                <a:srgbClr val="000000"/>
              </a:buClr>
              <a:buSzPts val="2400"/>
              <a:buFont typeface="Arial"/>
              <a:buChar char="●"/>
            </a:pPr>
            <a:r>
              <a:rPr lang="en-US">
                <a:solidFill>
                  <a:srgbClr val="000000"/>
                </a:solidFill>
              </a:rPr>
              <a:t>Use a screening tool to support your observations on the child.</a:t>
            </a:r>
            <a:endParaRPr>
              <a:solidFill>
                <a:srgbClr val="000000"/>
              </a:solidFill>
            </a:endParaRPr>
          </a:p>
          <a:p>
            <a:pPr indent="0" lvl="0" marL="0" rtl="0" algn="l">
              <a:spcBef>
                <a:spcPts val="480"/>
              </a:spcBef>
              <a:spcAft>
                <a:spcPts val="0"/>
              </a:spcAft>
              <a:buNone/>
            </a:pPr>
            <a:r>
              <a:t/>
            </a:r>
            <a:endParaRPr/>
          </a:p>
        </p:txBody>
      </p:sp>
      <p:pic>
        <p:nvPicPr>
          <p:cNvPr id="149" name="Google Shape;149;p24"/>
          <p:cNvPicPr preferRelativeResize="0"/>
          <p:nvPr/>
        </p:nvPicPr>
        <p:blipFill>
          <a:blip r:embed="rId3">
            <a:alphaModFix/>
          </a:blip>
          <a:stretch>
            <a:fillRect/>
          </a:stretch>
        </p:blipFill>
        <p:spPr>
          <a:xfrm>
            <a:off x="5798250" y="327700"/>
            <a:ext cx="2990850" cy="1272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5"/>
          <p:cNvSpPr txBox="1"/>
          <p:nvPr>
            <p:ph type="title"/>
          </p:nvPr>
        </p:nvSpPr>
        <p:spPr>
          <a:xfrm>
            <a:off x="457200" y="533400"/>
            <a:ext cx="8229600" cy="99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How to talk to families</a:t>
            </a:r>
            <a:endParaRPr/>
          </a:p>
        </p:txBody>
      </p:sp>
      <p:sp>
        <p:nvSpPr>
          <p:cNvPr id="156" name="Google Shape;156;p25"/>
          <p:cNvSpPr txBox="1"/>
          <p:nvPr>
            <p:ph idx="1" type="body"/>
          </p:nvPr>
        </p:nvSpPr>
        <p:spPr>
          <a:xfrm>
            <a:off x="457200" y="1600200"/>
            <a:ext cx="8229600" cy="48768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000000"/>
              </a:buClr>
              <a:buSzPts val="2400"/>
              <a:buFont typeface="Arial"/>
              <a:buChar char="●"/>
            </a:pPr>
            <a:r>
              <a:rPr lang="en-US">
                <a:solidFill>
                  <a:srgbClr val="000000"/>
                </a:solidFill>
              </a:rPr>
              <a:t>Share strategies you are trying to support the child’s development.</a:t>
            </a:r>
            <a:endParaRPr>
              <a:solidFill>
                <a:srgbClr val="000000"/>
              </a:solidFill>
            </a:endParaRPr>
          </a:p>
          <a:p>
            <a:pPr indent="-381000" lvl="0" marL="457200" rtl="0" algn="l">
              <a:spcBef>
                <a:spcPts val="0"/>
              </a:spcBef>
              <a:spcAft>
                <a:spcPts val="0"/>
              </a:spcAft>
              <a:buClr>
                <a:srgbClr val="000000"/>
              </a:buClr>
              <a:buSzPts val="2400"/>
              <a:buFont typeface="Arial"/>
              <a:buChar char="●"/>
            </a:pPr>
            <a:r>
              <a:rPr lang="en-US">
                <a:solidFill>
                  <a:srgbClr val="000000"/>
                </a:solidFill>
              </a:rPr>
              <a:t>Let them know you will be consulting with the school team about more strategies to support their child.</a:t>
            </a:r>
            <a:endParaRPr>
              <a:solidFill>
                <a:srgbClr val="000000"/>
              </a:solidFill>
            </a:endParaRPr>
          </a:p>
          <a:p>
            <a:pPr indent="-381000" lvl="0" marL="457200" rtl="0" algn="l">
              <a:spcBef>
                <a:spcPts val="0"/>
              </a:spcBef>
              <a:spcAft>
                <a:spcPts val="0"/>
              </a:spcAft>
              <a:buClr>
                <a:srgbClr val="000000"/>
              </a:buClr>
              <a:buSzPts val="2400"/>
              <a:buFont typeface="Arial"/>
              <a:buChar char="●"/>
            </a:pPr>
            <a:r>
              <a:rPr lang="en-US">
                <a:solidFill>
                  <a:srgbClr val="000000"/>
                </a:solidFill>
              </a:rPr>
              <a:t>Plan a time to check in again and share how strategies are going.</a:t>
            </a:r>
            <a:endParaRPr>
              <a:solidFill>
                <a:srgbClr val="000000"/>
              </a:solidFill>
            </a:endParaRPr>
          </a:p>
          <a:p>
            <a:pPr indent="0" lvl="0" marL="0" rtl="0" algn="l">
              <a:spcBef>
                <a:spcPts val="480"/>
              </a:spcBef>
              <a:spcAft>
                <a:spcPts val="0"/>
              </a:spcAft>
              <a:buNone/>
            </a:pPr>
            <a:r>
              <a:t/>
            </a:r>
            <a:endParaRPr/>
          </a:p>
          <a:p>
            <a:pPr indent="0" lvl="0" marL="0" rtl="0" algn="l">
              <a:spcBef>
                <a:spcPts val="480"/>
              </a:spcBef>
              <a:spcAft>
                <a:spcPts val="0"/>
              </a:spcAft>
              <a:buNone/>
            </a:pPr>
            <a:r>
              <a:t/>
            </a:r>
            <a:endParaRPr>
              <a:solidFill>
                <a:srgbClr val="000000"/>
              </a:solidFill>
            </a:endParaRPr>
          </a:p>
        </p:txBody>
      </p:sp>
      <p:pic>
        <p:nvPicPr>
          <p:cNvPr id="157" name="Google Shape;157;p25"/>
          <p:cNvPicPr preferRelativeResize="0"/>
          <p:nvPr/>
        </p:nvPicPr>
        <p:blipFill>
          <a:blip r:embed="rId3">
            <a:alphaModFix/>
          </a:blip>
          <a:stretch>
            <a:fillRect/>
          </a:stretch>
        </p:blipFill>
        <p:spPr>
          <a:xfrm>
            <a:off x="4487425" y="4278025"/>
            <a:ext cx="3784975" cy="22709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6"/>
          <p:cNvSpPr txBox="1"/>
          <p:nvPr>
            <p:ph type="title"/>
          </p:nvPr>
        </p:nvSpPr>
        <p:spPr>
          <a:xfrm>
            <a:off x="457200" y="533400"/>
            <a:ext cx="8229600" cy="99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Creative Curriculum Parent Resources</a:t>
            </a:r>
            <a:endParaRPr/>
          </a:p>
        </p:txBody>
      </p:sp>
      <p:sp>
        <p:nvSpPr>
          <p:cNvPr id="164" name="Google Shape;164;p26"/>
          <p:cNvSpPr txBox="1"/>
          <p:nvPr>
            <p:ph idx="1" type="body"/>
          </p:nvPr>
        </p:nvSpPr>
        <p:spPr>
          <a:xfrm>
            <a:off x="457200" y="1600200"/>
            <a:ext cx="8229600" cy="48768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rPr lang="en-US"/>
              <a:t>**add more info here as Tier 1 strategy to try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7"/>
          <p:cNvSpPr txBox="1"/>
          <p:nvPr>
            <p:ph type="title"/>
          </p:nvPr>
        </p:nvSpPr>
        <p:spPr>
          <a:xfrm>
            <a:off x="457200" y="533400"/>
            <a:ext cx="8229600" cy="99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Self-Reflection</a:t>
            </a:r>
            <a:endParaRPr/>
          </a:p>
        </p:txBody>
      </p:sp>
      <p:sp>
        <p:nvSpPr>
          <p:cNvPr id="171" name="Google Shape;171;p27"/>
          <p:cNvSpPr txBox="1"/>
          <p:nvPr>
            <p:ph idx="1" type="body"/>
          </p:nvPr>
        </p:nvSpPr>
        <p:spPr>
          <a:xfrm>
            <a:off x="457200" y="1600200"/>
            <a:ext cx="8229600" cy="48768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rPr b="1" lang="en-US"/>
              <a:t>On a sticky note, jot down the </a:t>
            </a:r>
            <a:endParaRPr b="1"/>
          </a:p>
          <a:p>
            <a:pPr indent="0" lvl="0" marL="0" rtl="0" algn="l">
              <a:spcBef>
                <a:spcPts val="480"/>
              </a:spcBef>
              <a:spcAft>
                <a:spcPts val="0"/>
              </a:spcAft>
              <a:buNone/>
            </a:pPr>
            <a:r>
              <a:rPr b="1" lang="en-US"/>
              <a:t>following:</a:t>
            </a:r>
            <a:endParaRPr b="1"/>
          </a:p>
          <a:p>
            <a:pPr indent="0" lvl="0" marL="0" rtl="0" algn="l">
              <a:spcBef>
                <a:spcPts val="480"/>
              </a:spcBef>
              <a:spcAft>
                <a:spcPts val="0"/>
              </a:spcAft>
              <a:buNone/>
            </a:pPr>
            <a:r>
              <a:t/>
            </a:r>
            <a:endParaRPr/>
          </a:p>
          <a:p>
            <a:pPr indent="0" lvl="0" marL="0" rtl="0" algn="l">
              <a:spcBef>
                <a:spcPts val="480"/>
              </a:spcBef>
              <a:spcAft>
                <a:spcPts val="0"/>
              </a:spcAft>
              <a:buNone/>
            </a:pPr>
            <a:r>
              <a:rPr lang="en-US"/>
              <a:t>When connecting with families and supporting students of concern…</a:t>
            </a:r>
            <a:endParaRPr/>
          </a:p>
          <a:p>
            <a:pPr indent="-358140" lvl="0" marL="457200" rtl="0" algn="l">
              <a:spcBef>
                <a:spcPts val="480"/>
              </a:spcBef>
              <a:spcAft>
                <a:spcPts val="0"/>
              </a:spcAft>
              <a:buSzPts val="2040"/>
              <a:buChar char="•"/>
            </a:pPr>
            <a:r>
              <a:rPr i="1" lang="en-US"/>
              <a:t>What’s one thing that is working well for you?</a:t>
            </a:r>
            <a:endParaRPr i="1"/>
          </a:p>
          <a:p>
            <a:pPr indent="-358140" lvl="0" marL="457200" rtl="0" algn="l">
              <a:spcBef>
                <a:spcPts val="0"/>
              </a:spcBef>
              <a:spcAft>
                <a:spcPts val="0"/>
              </a:spcAft>
              <a:buSzPts val="2040"/>
              <a:buChar char="•"/>
            </a:pPr>
            <a:r>
              <a:rPr i="1" lang="en-US"/>
              <a:t>What’s one thing that you’d like to try this year?</a:t>
            </a:r>
            <a:endParaRPr i="1"/>
          </a:p>
          <a:p>
            <a:pPr indent="0" lvl="0" marL="0" rtl="0" algn="l">
              <a:spcBef>
                <a:spcPts val="480"/>
              </a:spcBef>
              <a:spcAft>
                <a:spcPts val="0"/>
              </a:spcAft>
              <a:buNone/>
            </a:pPr>
            <a:r>
              <a:t/>
            </a:r>
            <a:endParaRPr i="1"/>
          </a:p>
          <a:p>
            <a:pPr indent="0" lvl="0" marL="0" rtl="0" algn="l">
              <a:spcBef>
                <a:spcPts val="480"/>
              </a:spcBef>
              <a:spcAft>
                <a:spcPts val="0"/>
              </a:spcAft>
              <a:buNone/>
            </a:pPr>
            <a:r>
              <a:t/>
            </a:r>
            <a:endParaRPr/>
          </a:p>
          <a:p>
            <a:pPr indent="0" lvl="0" marL="0" rtl="0" algn="l">
              <a:spcBef>
                <a:spcPts val="480"/>
              </a:spcBef>
              <a:spcAft>
                <a:spcPts val="0"/>
              </a:spcAft>
              <a:buNone/>
            </a:pPr>
            <a:r>
              <a:t/>
            </a:r>
            <a:endParaRPr/>
          </a:p>
          <a:p>
            <a:pPr indent="0" lvl="0" marL="0" rtl="0" algn="l">
              <a:spcBef>
                <a:spcPts val="480"/>
              </a:spcBef>
              <a:spcAft>
                <a:spcPts val="0"/>
              </a:spcAft>
              <a:buNone/>
            </a:pPr>
            <a:r>
              <a:t/>
            </a:r>
            <a:endParaRPr i="1" sz="3000"/>
          </a:p>
          <a:p>
            <a:pPr indent="0" lvl="0" marL="0" rtl="0" algn="l">
              <a:spcBef>
                <a:spcPts val="480"/>
              </a:spcBef>
              <a:spcAft>
                <a:spcPts val="0"/>
              </a:spcAft>
              <a:buNone/>
            </a:pPr>
            <a:r>
              <a:t/>
            </a:r>
            <a:endParaRPr/>
          </a:p>
          <a:p>
            <a:pPr indent="0" lvl="0" marL="0" rtl="0" algn="l">
              <a:spcBef>
                <a:spcPts val="480"/>
              </a:spcBef>
              <a:spcAft>
                <a:spcPts val="0"/>
              </a:spcAft>
              <a:buNone/>
            </a:pPr>
            <a:r>
              <a:t/>
            </a:r>
            <a:endParaRPr/>
          </a:p>
        </p:txBody>
      </p:sp>
      <p:pic>
        <p:nvPicPr>
          <p:cNvPr id="172" name="Google Shape;172;p27"/>
          <p:cNvPicPr preferRelativeResize="0"/>
          <p:nvPr/>
        </p:nvPicPr>
        <p:blipFill>
          <a:blip r:embed="rId3">
            <a:alphaModFix/>
          </a:blip>
          <a:stretch>
            <a:fillRect/>
          </a:stretch>
        </p:blipFill>
        <p:spPr>
          <a:xfrm>
            <a:off x="5664675" y="447149"/>
            <a:ext cx="2728125" cy="1814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8"/>
          <p:cNvSpPr txBox="1"/>
          <p:nvPr>
            <p:ph type="ctrTitle"/>
          </p:nvPr>
        </p:nvSpPr>
        <p:spPr>
          <a:xfrm>
            <a:off x="492975" y="1371600"/>
            <a:ext cx="8496300" cy="192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Arial"/>
              <a:buNone/>
            </a:pPr>
            <a:r>
              <a:rPr b="0" i="0" lang="en-US" sz="4800" u="none" cap="none" strike="noStrike">
                <a:solidFill>
                  <a:schemeClr val="dk2"/>
                </a:solidFill>
                <a:latin typeface="Arial"/>
                <a:ea typeface="Arial"/>
                <a:cs typeface="Arial"/>
                <a:sym typeface="Arial"/>
              </a:rPr>
              <a:t>TIER II: </a:t>
            </a:r>
            <a:endParaRPr b="0" i="0" sz="4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2"/>
              </a:buClr>
              <a:buFont typeface="Arial"/>
              <a:buNone/>
            </a:pPr>
            <a:r>
              <a:rPr lang="en-US" sz="4800">
                <a:latin typeface="Arial"/>
                <a:ea typeface="Arial"/>
                <a:cs typeface="Arial"/>
                <a:sym typeface="Arial"/>
              </a:rPr>
              <a:t>Guidance Team (GT)</a:t>
            </a:r>
            <a:endParaRPr sz="4800">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9"/>
          <p:cNvSpPr txBox="1"/>
          <p:nvPr>
            <p:ph type="title"/>
          </p:nvPr>
        </p:nvSpPr>
        <p:spPr>
          <a:xfrm>
            <a:off x="457200" y="533400"/>
            <a:ext cx="8229600" cy="99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The WHO</a:t>
            </a:r>
            <a:endParaRPr/>
          </a:p>
        </p:txBody>
      </p:sp>
      <p:sp>
        <p:nvSpPr>
          <p:cNvPr id="184" name="Google Shape;184;p29"/>
          <p:cNvSpPr txBox="1"/>
          <p:nvPr>
            <p:ph idx="1" type="body"/>
          </p:nvPr>
        </p:nvSpPr>
        <p:spPr>
          <a:xfrm>
            <a:off x="457200" y="1914475"/>
            <a:ext cx="8229600" cy="48768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rPr lang="en-US"/>
              <a:t>Team Members</a:t>
            </a:r>
            <a:endParaRPr/>
          </a:p>
          <a:p>
            <a:pPr indent="-358140" lvl="0" marL="457200" rtl="0" algn="l">
              <a:spcBef>
                <a:spcPts val="480"/>
              </a:spcBef>
              <a:spcAft>
                <a:spcPts val="0"/>
              </a:spcAft>
              <a:buSzPts val="2040"/>
              <a:buChar char="•"/>
            </a:pPr>
            <a:r>
              <a:rPr lang="en-US"/>
              <a:t>GT Facilitators ()</a:t>
            </a:r>
            <a:endParaRPr/>
          </a:p>
          <a:p>
            <a:pPr indent="-358140" lvl="0" marL="457200" rtl="0" algn="l">
              <a:spcBef>
                <a:spcPts val="0"/>
              </a:spcBef>
              <a:spcAft>
                <a:spcPts val="0"/>
              </a:spcAft>
              <a:buSzPts val="2040"/>
              <a:buChar char="•"/>
            </a:pPr>
            <a:r>
              <a:rPr lang="en-US"/>
              <a:t>Admin (Hillery Clark)</a:t>
            </a:r>
            <a:endParaRPr/>
          </a:p>
          <a:p>
            <a:pPr indent="-358140" lvl="0" marL="457200" rtl="0" algn="l">
              <a:spcBef>
                <a:spcPts val="0"/>
              </a:spcBef>
              <a:spcAft>
                <a:spcPts val="0"/>
              </a:spcAft>
              <a:buSzPts val="2040"/>
              <a:buChar char="•"/>
            </a:pPr>
            <a:r>
              <a:rPr lang="en-US"/>
              <a:t>Teacher of student being discussed</a:t>
            </a:r>
            <a:endParaRPr/>
          </a:p>
          <a:p>
            <a:pPr indent="0" lvl="0" marL="0" rtl="0" algn="l">
              <a:spcBef>
                <a:spcPts val="480"/>
              </a:spcBef>
              <a:spcAft>
                <a:spcPts val="0"/>
              </a:spcAft>
              <a:buNone/>
            </a:pPr>
            <a:r>
              <a:t/>
            </a:r>
            <a:endParaRPr/>
          </a:p>
          <a:p>
            <a:pPr indent="0" lvl="0" marL="0" rtl="0" algn="l">
              <a:spcBef>
                <a:spcPts val="480"/>
              </a:spcBef>
              <a:spcAft>
                <a:spcPts val="0"/>
              </a:spcAft>
              <a:buNone/>
            </a:pPr>
            <a:r>
              <a:rPr lang="en-US"/>
              <a:t>As needed: </a:t>
            </a:r>
            <a:endParaRPr/>
          </a:p>
          <a:p>
            <a:pPr indent="-358140" lvl="0" marL="457200" rtl="0" algn="l">
              <a:spcBef>
                <a:spcPts val="480"/>
              </a:spcBef>
              <a:spcAft>
                <a:spcPts val="0"/>
              </a:spcAft>
              <a:buSzPts val="2040"/>
              <a:buChar char="•"/>
            </a:pPr>
            <a:r>
              <a:rPr lang="en-US"/>
              <a:t>Coordinator, special education teacher (for sp ed students)</a:t>
            </a:r>
            <a:r>
              <a:rPr lang="en-US"/>
              <a:t>, f</a:t>
            </a:r>
            <a:r>
              <a:rPr lang="en-US"/>
              <a:t>amily advocate (if Head Start)</a:t>
            </a:r>
            <a:r>
              <a:rPr lang="en-US"/>
              <a:t>, </a:t>
            </a:r>
            <a:r>
              <a:rPr lang="en-US"/>
              <a:t>SLP</a:t>
            </a:r>
            <a:r>
              <a:rPr lang="en-US"/>
              <a:t>, n</a:t>
            </a:r>
            <a:r>
              <a:rPr lang="en-US"/>
              <a:t>urse</a:t>
            </a:r>
            <a:r>
              <a:rPr lang="en-US"/>
              <a:t>, p</a:t>
            </a:r>
            <a:r>
              <a:rPr lang="en-US"/>
              <a:t>sych</a:t>
            </a:r>
            <a:r>
              <a:rPr lang="en-US"/>
              <a:t>, OT, PT</a:t>
            </a:r>
            <a:endParaRPr/>
          </a:p>
        </p:txBody>
      </p:sp>
      <p:pic>
        <p:nvPicPr>
          <p:cNvPr id="185" name="Google Shape;185;p29"/>
          <p:cNvPicPr preferRelativeResize="0"/>
          <p:nvPr/>
        </p:nvPicPr>
        <p:blipFill>
          <a:blip r:embed="rId3">
            <a:alphaModFix/>
          </a:blip>
          <a:stretch>
            <a:fillRect/>
          </a:stretch>
        </p:blipFill>
        <p:spPr>
          <a:xfrm>
            <a:off x="6204225" y="314575"/>
            <a:ext cx="1925175" cy="19251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0"/>
          <p:cNvSpPr txBox="1"/>
          <p:nvPr>
            <p:ph type="title"/>
          </p:nvPr>
        </p:nvSpPr>
        <p:spPr>
          <a:xfrm>
            <a:off x="457200" y="136725"/>
            <a:ext cx="8229600" cy="1357200"/>
          </a:xfrm>
          <a:prstGeom prst="rect">
            <a:avLst/>
          </a:prstGeom>
          <a:noFill/>
          <a:ln cap="flat" cmpd="sng" w="9525">
            <a:solidFill>
              <a:srgbClr val="FFFF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Arial"/>
              <a:buNone/>
            </a:pPr>
            <a:br>
              <a:rPr b="0" i="0" lang="en-US" sz="4000" u="none" cap="none" strike="noStrike">
                <a:solidFill>
                  <a:schemeClr val="dk2"/>
                </a:solidFill>
                <a:latin typeface="Arial"/>
                <a:ea typeface="Arial"/>
                <a:cs typeface="Arial"/>
                <a:sym typeface="Arial"/>
              </a:rPr>
            </a:br>
            <a:r>
              <a:rPr lang="en-US"/>
              <a:t>The WHAT</a:t>
            </a:r>
            <a:endParaRPr/>
          </a:p>
        </p:txBody>
      </p:sp>
      <p:sp>
        <p:nvSpPr>
          <p:cNvPr id="191" name="Google Shape;191;p30"/>
          <p:cNvSpPr txBox="1"/>
          <p:nvPr>
            <p:ph idx="1" type="body"/>
          </p:nvPr>
        </p:nvSpPr>
        <p:spPr>
          <a:xfrm>
            <a:off x="360825" y="1868412"/>
            <a:ext cx="8229600" cy="4989600"/>
          </a:xfrm>
          <a:prstGeom prst="rect">
            <a:avLst/>
          </a:prstGeom>
          <a:noFill/>
          <a:ln>
            <a:noFill/>
          </a:ln>
        </p:spPr>
        <p:txBody>
          <a:bodyPr anchorCtr="0" anchor="t" bIns="45700" lIns="91425" spcFirstLastPara="1" rIns="91425" wrap="square" tIns="45700">
            <a:noAutofit/>
          </a:bodyPr>
          <a:lstStyle/>
          <a:p>
            <a:pPr indent="-182562" lvl="0" marL="182562" marR="0" rtl="0" algn="l">
              <a:lnSpc>
                <a:spcPct val="100000"/>
              </a:lnSpc>
              <a:spcBef>
                <a:spcPts val="0"/>
              </a:spcBef>
              <a:spcAft>
                <a:spcPts val="0"/>
              </a:spcAft>
              <a:buClr>
                <a:schemeClr val="accent1"/>
              </a:buClr>
              <a:buSzPts val="2380"/>
              <a:buFont typeface="Arial"/>
              <a:buChar char="•"/>
            </a:pPr>
            <a:r>
              <a:rPr lang="en-US" sz="2800"/>
              <a:t>GT is </a:t>
            </a:r>
            <a:r>
              <a:rPr b="0" i="0" lang="en-US" sz="2800" u="none">
                <a:solidFill>
                  <a:schemeClr val="dk1"/>
                </a:solidFill>
                <a:latin typeface="Arial"/>
                <a:ea typeface="Arial"/>
                <a:cs typeface="Arial"/>
                <a:sym typeface="Arial"/>
              </a:rPr>
              <a:t>a general education problem solving team </a:t>
            </a:r>
            <a:r>
              <a:rPr b="1" i="0" lang="en-US" sz="2800">
                <a:solidFill>
                  <a:schemeClr val="dk1"/>
                </a:solidFill>
                <a:latin typeface="Arial"/>
                <a:ea typeface="Arial"/>
                <a:cs typeface="Arial"/>
                <a:sym typeface="Arial"/>
              </a:rPr>
              <a:t>without the </a:t>
            </a:r>
            <a:r>
              <a:rPr b="1" lang="en-US" sz="2800"/>
              <a:t>parent/guardian</a:t>
            </a:r>
            <a:r>
              <a:rPr b="1" i="0" lang="en-US" sz="2800">
                <a:solidFill>
                  <a:schemeClr val="dk1"/>
                </a:solidFill>
              </a:rPr>
              <a:t>.</a:t>
            </a:r>
            <a:r>
              <a:rPr b="0" i="0" lang="en-US" sz="2800" u="none">
                <a:solidFill>
                  <a:schemeClr val="dk1"/>
                </a:solidFill>
                <a:latin typeface="Arial"/>
                <a:ea typeface="Arial"/>
                <a:cs typeface="Arial"/>
                <a:sym typeface="Arial"/>
              </a:rPr>
              <a:t> It’s purpose is to provide ideas and support to the classroom teacher.  </a:t>
            </a:r>
            <a:endParaRPr b="0" i="0" sz="2800" u="none">
              <a:solidFill>
                <a:schemeClr val="dk1"/>
              </a:solidFill>
              <a:latin typeface="Arial"/>
              <a:ea typeface="Arial"/>
              <a:cs typeface="Arial"/>
              <a:sym typeface="Arial"/>
            </a:endParaRPr>
          </a:p>
          <a:p>
            <a:pPr indent="0" lvl="0" marL="182562" marR="0" rtl="0" algn="l">
              <a:lnSpc>
                <a:spcPct val="100000"/>
              </a:lnSpc>
              <a:spcBef>
                <a:spcPts val="0"/>
              </a:spcBef>
              <a:spcAft>
                <a:spcPts val="0"/>
              </a:spcAft>
              <a:buNone/>
            </a:pPr>
            <a:r>
              <a:t/>
            </a:r>
            <a:endParaRPr sz="2800"/>
          </a:p>
          <a:p>
            <a:pPr indent="-182562" lvl="0" marL="182562" marR="0" rtl="0" algn="l">
              <a:lnSpc>
                <a:spcPct val="100000"/>
              </a:lnSpc>
              <a:spcBef>
                <a:spcPts val="0"/>
              </a:spcBef>
              <a:spcAft>
                <a:spcPts val="0"/>
              </a:spcAft>
              <a:buClr>
                <a:schemeClr val="accent1"/>
              </a:buClr>
              <a:buSzPts val="2380"/>
              <a:buFont typeface="Arial"/>
              <a:buChar char="•"/>
            </a:pPr>
            <a:r>
              <a:rPr lang="en-US" sz="2800"/>
              <a:t>All concerns go through the GT facilitator (i.e., Courtney)</a:t>
            </a:r>
            <a:endParaRPr sz="2800"/>
          </a:p>
          <a:p>
            <a:pPr indent="0" lvl="0" marL="182562" marR="0" rtl="0" algn="l">
              <a:lnSpc>
                <a:spcPct val="100000"/>
              </a:lnSpc>
              <a:spcBef>
                <a:spcPts val="0"/>
              </a:spcBef>
              <a:spcAft>
                <a:spcPts val="0"/>
              </a:spcAft>
              <a:buNone/>
            </a:pPr>
            <a:r>
              <a:t/>
            </a:r>
            <a:endParaRPr sz="2800"/>
          </a:p>
          <a:p>
            <a:pPr indent="-182562" lvl="0" marL="182562" marR="0" rtl="0" algn="l">
              <a:lnSpc>
                <a:spcPct val="100000"/>
              </a:lnSpc>
              <a:spcBef>
                <a:spcPts val="560"/>
              </a:spcBef>
              <a:spcAft>
                <a:spcPts val="0"/>
              </a:spcAft>
              <a:buClr>
                <a:schemeClr val="accent1"/>
              </a:buClr>
              <a:buSzPts val="2380"/>
              <a:buFont typeface="Arial"/>
              <a:buChar char="•"/>
            </a:pPr>
            <a:r>
              <a:rPr b="0" i="0" lang="en-US" sz="2800" u="none">
                <a:solidFill>
                  <a:schemeClr val="dk1"/>
                </a:solidFill>
                <a:latin typeface="Arial"/>
                <a:ea typeface="Arial"/>
                <a:cs typeface="Arial"/>
                <a:sym typeface="Arial"/>
              </a:rPr>
              <a:t>Parent contact re</a:t>
            </a:r>
            <a:r>
              <a:rPr lang="en-US" sz="2800"/>
              <a:t>quired </a:t>
            </a:r>
            <a:r>
              <a:rPr b="0" i="0" lang="en-US" sz="2800" u="none">
                <a:solidFill>
                  <a:schemeClr val="dk1"/>
                </a:solidFill>
                <a:latin typeface="Arial"/>
                <a:ea typeface="Arial"/>
                <a:cs typeface="Arial"/>
                <a:sym typeface="Arial"/>
              </a:rPr>
              <a:t>to alert </a:t>
            </a:r>
            <a:r>
              <a:rPr lang="en-US" sz="2800"/>
              <a:t>families</a:t>
            </a:r>
            <a:r>
              <a:rPr b="0" i="0" lang="en-US" sz="2800" u="none">
                <a:solidFill>
                  <a:schemeClr val="dk1"/>
                </a:solidFill>
                <a:latin typeface="Arial"/>
                <a:ea typeface="Arial"/>
                <a:cs typeface="Arial"/>
                <a:sym typeface="Arial"/>
              </a:rPr>
              <a:t> of concern prior to</a:t>
            </a:r>
            <a:r>
              <a:rPr lang="en-US" sz="2800"/>
              <a:t> </a:t>
            </a:r>
            <a:r>
              <a:rPr b="0" i="0" lang="en-US" sz="2800" u="none">
                <a:solidFill>
                  <a:schemeClr val="dk1"/>
                </a:solidFill>
                <a:latin typeface="Arial"/>
                <a:ea typeface="Arial"/>
                <a:cs typeface="Arial"/>
                <a:sym typeface="Arial"/>
              </a:rPr>
              <a:t>meeting, if did not occur in </a:t>
            </a:r>
            <a:r>
              <a:rPr lang="en-US" sz="2800"/>
              <a:t>                             </a:t>
            </a:r>
            <a:r>
              <a:rPr b="0" i="0" lang="en-US" sz="2800" u="none">
                <a:solidFill>
                  <a:schemeClr val="dk1"/>
                </a:solidFill>
                <a:latin typeface="Arial"/>
                <a:ea typeface="Arial"/>
                <a:cs typeface="Arial"/>
                <a:sym typeface="Arial"/>
              </a:rPr>
              <a:t>previous step</a:t>
            </a:r>
            <a:endParaRPr/>
          </a:p>
          <a:p>
            <a:pPr indent="-182562" lvl="0" marL="182562" marR="0" rtl="0" algn="l">
              <a:lnSpc>
                <a:spcPct val="100000"/>
              </a:lnSpc>
              <a:spcBef>
                <a:spcPts val="560"/>
              </a:spcBef>
              <a:spcAft>
                <a:spcPts val="0"/>
              </a:spcAft>
              <a:buClr>
                <a:schemeClr val="accent1"/>
              </a:buClr>
              <a:buFont typeface="Arial"/>
              <a:buNone/>
            </a:pPr>
            <a:r>
              <a:t/>
            </a:r>
            <a:endParaRPr b="0" i="0" sz="2800" u="none">
              <a:solidFill>
                <a:schemeClr val="dk1"/>
              </a:solidFill>
              <a:latin typeface="Arial"/>
              <a:ea typeface="Arial"/>
              <a:cs typeface="Arial"/>
              <a:sym typeface="Arial"/>
            </a:endParaRPr>
          </a:p>
          <a:p>
            <a:pPr indent="0" lvl="0" marL="182562" marR="0" rtl="0" algn="l">
              <a:lnSpc>
                <a:spcPct val="100000"/>
              </a:lnSpc>
              <a:spcBef>
                <a:spcPts val="560"/>
              </a:spcBef>
              <a:spcAft>
                <a:spcPts val="0"/>
              </a:spcAft>
              <a:buNone/>
            </a:pPr>
            <a:r>
              <a:t/>
            </a:r>
            <a:endParaRPr/>
          </a:p>
          <a:p>
            <a:pPr indent="-31432" lvl="0" marL="182562" marR="0" rtl="0" algn="l">
              <a:lnSpc>
                <a:spcPct val="100000"/>
              </a:lnSpc>
              <a:spcBef>
                <a:spcPts val="560"/>
              </a:spcBef>
              <a:spcAft>
                <a:spcPts val="0"/>
              </a:spcAft>
              <a:buClr>
                <a:schemeClr val="accent1"/>
              </a:buClr>
              <a:buSzPts val="2380"/>
              <a:buFont typeface="Arial"/>
              <a:buNone/>
            </a:pPr>
            <a:r>
              <a:t/>
            </a:r>
            <a:endParaRPr b="0" i="0" sz="2800" u="none">
              <a:solidFill>
                <a:schemeClr val="dk1"/>
              </a:solidFill>
              <a:latin typeface="Arial"/>
              <a:ea typeface="Arial"/>
              <a:cs typeface="Arial"/>
              <a:sym typeface="Arial"/>
            </a:endParaRPr>
          </a:p>
          <a:p>
            <a:pPr indent="-31433" lvl="0" marL="182563" marR="0" rtl="0" algn="l">
              <a:spcBef>
                <a:spcPts val="560"/>
              </a:spcBef>
              <a:spcAft>
                <a:spcPts val="0"/>
              </a:spcAft>
              <a:buClr>
                <a:schemeClr val="accent1"/>
              </a:buClr>
              <a:buSzPts val="2380"/>
              <a:buFont typeface="Arial"/>
              <a:buNone/>
            </a:pPr>
            <a:r>
              <a:t/>
            </a:r>
            <a:endParaRPr b="0" i="0" sz="2800" u="none">
              <a:solidFill>
                <a:schemeClr val="dk1"/>
              </a:solidFill>
              <a:latin typeface="Arial"/>
              <a:ea typeface="Arial"/>
              <a:cs typeface="Arial"/>
              <a:sym typeface="Arial"/>
            </a:endParaRPr>
          </a:p>
        </p:txBody>
      </p:sp>
      <p:pic>
        <p:nvPicPr>
          <p:cNvPr id="192" name="Google Shape;192;p30"/>
          <p:cNvPicPr preferRelativeResize="0"/>
          <p:nvPr/>
        </p:nvPicPr>
        <p:blipFill>
          <a:blip r:embed="rId3">
            <a:alphaModFix/>
          </a:blip>
          <a:stretch>
            <a:fillRect/>
          </a:stretch>
        </p:blipFill>
        <p:spPr>
          <a:xfrm>
            <a:off x="6645438" y="370325"/>
            <a:ext cx="2247112" cy="14980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1"/>
          <p:cNvSpPr txBox="1"/>
          <p:nvPr>
            <p:ph type="title"/>
          </p:nvPr>
        </p:nvSpPr>
        <p:spPr>
          <a:xfrm>
            <a:off x="457200" y="3175"/>
            <a:ext cx="8229600" cy="1357312"/>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Arial"/>
              <a:buNone/>
            </a:pPr>
            <a:br>
              <a:rPr b="1" i="0" lang="en-US" sz="4000" u="none" cap="none" strike="noStrike">
                <a:solidFill>
                  <a:schemeClr val="dk2"/>
                </a:solidFill>
                <a:latin typeface="Arial"/>
                <a:ea typeface="Arial"/>
                <a:cs typeface="Arial"/>
                <a:sym typeface="Arial"/>
              </a:rPr>
            </a:br>
            <a:r>
              <a:rPr lang="en-US"/>
              <a:t>The HOW</a:t>
            </a:r>
            <a:endParaRPr/>
          </a:p>
        </p:txBody>
      </p:sp>
      <p:sp>
        <p:nvSpPr>
          <p:cNvPr id="198" name="Google Shape;198;p31"/>
          <p:cNvSpPr txBox="1"/>
          <p:nvPr>
            <p:ph idx="1" type="body"/>
          </p:nvPr>
        </p:nvSpPr>
        <p:spPr>
          <a:xfrm>
            <a:off x="457200" y="1868400"/>
            <a:ext cx="8229600" cy="4989600"/>
          </a:xfrm>
          <a:prstGeom prst="rect">
            <a:avLst/>
          </a:prstGeom>
          <a:noFill/>
          <a:ln>
            <a:noFill/>
          </a:ln>
        </p:spPr>
        <p:txBody>
          <a:bodyPr anchorCtr="0" anchor="t" bIns="45700" lIns="91425" spcFirstLastPara="1" rIns="91425" wrap="square" tIns="45700">
            <a:noAutofit/>
          </a:bodyPr>
          <a:lstStyle/>
          <a:p>
            <a:pPr indent="-216217" lvl="0" marL="182562" marR="0" rtl="0" algn="l">
              <a:lnSpc>
                <a:spcPct val="90000"/>
              </a:lnSpc>
              <a:spcBef>
                <a:spcPts val="0"/>
              </a:spcBef>
              <a:spcAft>
                <a:spcPts val="0"/>
              </a:spcAft>
              <a:buClr>
                <a:schemeClr val="accent1"/>
              </a:buClr>
              <a:buSzPts val="2400"/>
              <a:buFont typeface="Arial"/>
              <a:buChar char="•"/>
            </a:pPr>
            <a:r>
              <a:rPr lang="en-US"/>
              <a:t>Teacher continues to have concern &amp; emails GT Facilitator who provides referral form</a:t>
            </a:r>
            <a:endParaRPr/>
          </a:p>
          <a:p>
            <a:pPr indent="0" lvl="0" marL="182562" marR="0" rtl="0" algn="l">
              <a:lnSpc>
                <a:spcPct val="90000"/>
              </a:lnSpc>
              <a:spcBef>
                <a:spcPts val="0"/>
              </a:spcBef>
              <a:spcAft>
                <a:spcPts val="0"/>
              </a:spcAft>
              <a:buNone/>
            </a:pPr>
            <a:r>
              <a:t/>
            </a:r>
            <a:endParaRPr/>
          </a:p>
          <a:p>
            <a:pPr indent="-216217" lvl="0" marL="182562" marR="0" rtl="0" algn="l">
              <a:lnSpc>
                <a:spcPct val="90000"/>
              </a:lnSpc>
              <a:spcBef>
                <a:spcPts val="0"/>
              </a:spcBef>
              <a:spcAft>
                <a:spcPts val="0"/>
              </a:spcAft>
              <a:buClr>
                <a:schemeClr val="accent1"/>
              </a:buClr>
              <a:buSzPts val="2400"/>
              <a:buFont typeface="Arial"/>
              <a:buChar char="•"/>
            </a:pPr>
            <a:r>
              <a:rPr lang="en-US" u="sng">
                <a:solidFill>
                  <a:schemeClr val="hlink"/>
                </a:solidFill>
                <a:hlinkClick r:id="rId3"/>
              </a:rPr>
              <a:t>Referral form</a:t>
            </a:r>
            <a:r>
              <a:rPr lang="en-US">
                <a:solidFill>
                  <a:schemeClr val="hlink"/>
                </a:solidFill>
                <a:uFill>
                  <a:noFill/>
                </a:uFill>
                <a:hlinkClick r:id="rId4"/>
              </a:rPr>
              <a:t> </a:t>
            </a:r>
            <a:r>
              <a:rPr lang="en-US"/>
              <a:t>completed by classroom teacher &amp; returned to GT Facilitator</a:t>
            </a:r>
            <a:endParaRPr/>
          </a:p>
          <a:p>
            <a:pPr indent="0" lvl="0" marL="182562" marR="0" rtl="0" algn="l">
              <a:lnSpc>
                <a:spcPct val="90000"/>
              </a:lnSpc>
              <a:spcBef>
                <a:spcPts val="0"/>
              </a:spcBef>
              <a:spcAft>
                <a:spcPts val="0"/>
              </a:spcAft>
              <a:buNone/>
            </a:pPr>
            <a:r>
              <a:t/>
            </a:r>
            <a:endParaRPr/>
          </a:p>
          <a:p>
            <a:pPr indent="-216217" lvl="0" marL="182562" marR="0" rtl="0" algn="l">
              <a:lnSpc>
                <a:spcPct val="90000"/>
              </a:lnSpc>
              <a:spcBef>
                <a:spcPts val="440"/>
              </a:spcBef>
              <a:spcAft>
                <a:spcPts val="0"/>
              </a:spcAft>
              <a:buClr>
                <a:schemeClr val="accent1"/>
              </a:buClr>
              <a:buSzPts val="2400"/>
              <a:buFont typeface="Arial"/>
              <a:buChar char="•"/>
            </a:pPr>
            <a:r>
              <a:rPr b="0" i="0" lang="en-US" u="none">
                <a:solidFill>
                  <a:schemeClr val="dk1"/>
                </a:solidFill>
                <a:latin typeface="Arial"/>
                <a:ea typeface="Arial"/>
                <a:cs typeface="Arial"/>
                <a:sym typeface="Arial"/>
              </a:rPr>
              <a:t>Action steps and interventions are determined at the meeting</a:t>
            </a:r>
            <a:endParaRPr/>
          </a:p>
          <a:p>
            <a:pPr indent="-240347" lvl="1" marL="457200" marR="0" rtl="0" algn="l">
              <a:lnSpc>
                <a:spcPct val="90000"/>
              </a:lnSpc>
              <a:spcBef>
                <a:spcPts val="440"/>
              </a:spcBef>
              <a:spcAft>
                <a:spcPts val="0"/>
              </a:spcAft>
              <a:buClr>
                <a:schemeClr val="accent1"/>
              </a:buClr>
              <a:buSzPts val="2400"/>
              <a:buFont typeface="Arial"/>
              <a:buChar char="•"/>
            </a:pPr>
            <a:r>
              <a:rPr b="0" i="0" lang="en-US" u="none">
                <a:solidFill>
                  <a:schemeClr val="dk1"/>
                </a:solidFill>
                <a:latin typeface="Arial"/>
                <a:ea typeface="Arial"/>
                <a:cs typeface="Arial"/>
                <a:sym typeface="Arial"/>
              </a:rPr>
              <a:t>Student progress tracked for appr</a:t>
            </a:r>
            <a:r>
              <a:rPr lang="en-US"/>
              <a:t>ox.</a:t>
            </a:r>
            <a:r>
              <a:rPr b="0" i="0" lang="en-US" u="none">
                <a:solidFill>
                  <a:schemeClr val="dk1"/>
                </a:solidFill>
                <a:latin typeface="Arial"/>
                <a:ea typeface="Arial"/>
                <a:cs typeface="Arial"/>
                <a:sym typeface="Arial"/>
              </a:rPr>
              <a:t> </a:t>
            </a:r>
            <a:r>
              <a:rPr lang="en-US"/>
              <a:t>4-8</a:t>
            </a:r>
            <a:r>
              <a:rPr b="0" i="0" lang="en-US" u="none">
                <a:solidFill>
                  <a:schemeClr val="dk1"/>
                </a:solidFill>
                <a:latin typeface="Arial"/>
                <a:ea typeface="Arial"/>
                <a:cs typeface="Arial"/>
                <a:sym typeface="Arial"/>
              </a:rPr>
              <a:t> weeks (as </a:t>
            </a:r>
            <a:r>
              <a:rPr lang="en-US"/>
              <a:t>determined by GT members) </a:t>
            </a:r>
            <a:r>
              <a:rPr b="0" i="0" lang="en-US" u="none">
                <a:solidFill>
                  <a:schemeClr val="dk1"/>
                </a:solidFill>
                <a:latin typeface="Arial"/>
                <a:ea typeface="Arial"/>
                <a:cs typeface="Arial"/>
                <a:sym typeface="Arial"/>
              </a:rPr>
              <a:t>and</a:t>
            </a:r>
            <a:r>
              <a:rPr lang="en-US"/>
              <a:t> </a:t>
            </a:r>
            <a:r>
              <a:rPr b="0" i="0" lang="en-US" u="none">
                <a:solidFill>
                  <a:schemeClr val="dk1"/>
                </a:solidFill>
                <a:latin typeface="Arial"/>
                <a:ea typeface="Arial"/>
                <a:cs typeface="Arial"/>
                <a:sym typeface="Arial"/>
              </a:rPr>
              <a:t>follow up meeting scheduled, if needed</a:t>
            </a:r>
            <a:endParaRPr/>
          </a:p>
          <a:p>
            <a:pPr indent="-63817" lvl="0" marL="182562" marR="0" rtl="0" algn="l">
              <a:lnSpc>
                <a:spcPct val="90000"/>
              </a:lnSpc>
              <a:spcBef>
                <a:spcPts val="440"/>
              </a:spcBef>
              <a:spcAft>
                <a:spcPts val="0"/>
              </a:spcAft>
              <a:buClr>
                <a:schemeClr val="accent1"/>
              </a:buClr>
              <a:buSzPts val="1870"/>
              <a:buFont typeface="Arial"/>
              <a:buNone/>
            </a:pPr>
            <a:r>
              <a:t/>
            </a:r>
            <a:endParaRPr b="0" i="0" u="none">
              <a:solidFill>
                <a:schemeClr val="dk1"/>
              </a:solidFill>
              <a:latin typeface="Arial"/>
              <a:ea typeface="Arial"/>
              <a:cs typeface="Arial"/>
              <a:sym typeface="Arial"/>
            </a:endParaRPr>
          </a:p>
          <a:p>
            <a:pPr indent="-216217" lvl="0" marL="182562" marR="0" rtl="0" algn="l">
              <a:lnSpc>
                <a:spcPct val="90000"/>
              </a:lnSpc>
              <a:spcBef>
                <a:spcPts val="440"/>
              </a:spcBef>
              <a:spcAft>
                <a:spcPts val="0"/>
              </a:spcAft>
              <a:buClr>
                <a:schemeClr val="accent1"/>
              </a:buClr>
              <a:buSzPts val="2400"/>
              <a:buFont typeface="Arial"/>
              <a:buChar char="•"/>
            </a:pPr>
            <a:r>
              <a:rPr b="0" i="0" lang="en-US" u="none">
                <a:solidFill>
                  <a:schemeClr val="dk1"/>
                </a:solidFill>
                <a:latin typeface="Arial"/>
                <a:ea typeface="Arial"/>
                <a:cs typeface="Arial"/>
                <a:sym typeface="Arial"/>
              </a:rPr>
              <a:t>If ELL student, </a:t>
            </a:r>
            <a:r>
              <a:rPr lang="en-US"/>
              <a:t>r</a:t>
            </a:r>
            <a:r>
              <a:rPr b="0" i="0" lang="en-US" u="none">
                <a:solidFill>
                  <a:schemeClr val="dk1"/>
                </a:solidFill>
                <a:latin typeface="Arial"/>
                <a:ea typeface="Arial"/>
                <a:cs typeface="Arial"/>
                <a:sym typeface="Arial"/>
              </a:rPr>
              <a:t>eview of</a:t>
            </a:r>
            <a:r>
              <a:rPr lang="en-US"/>
              <a:t> language history and ELL Preschool Critical Matrix completed</a:t>
            </a:r>
            <a:endParaRPr/>
          </a:p>
          <a:p>
            <a:pPr indent="0" lvl="0" marL="182562" marR="0" rtl="0" algn="l">
              <a:lnSpc>
                <a:spcPct val="90000"/>
              </a:lnSpc>
              <a:spcBef>
                <a:spcPts val="440"/>
              </a:spcBef>
              <a:spcAft>
                <a:spcPts val="0"/>
              </a:spcAft>
              <a:buNone/>
            </a:pPr>
            <a:r>
              <a:t/>
            </a:r>
            <a:endParaRPr/>
          </a:p>
          <a:p>
            <a:pPr indent="0" lvl="0" marL="182562" marR="0" rtl="0" algn="l">
              <a:lnSpc>
                <a:spcPct val="90000"/>
              </a:lnSpc>
              <a:spcBef>
                <a:spcPts val="440"/>
              </a:spcBef>
              <a:spcAft>
                <a:spcPts val="0"/>
              </a:spcAft>
              <a:buNone/>
            </a:pPr>
            <a:r>
              <a:t/>
            </a:r>
            <a:endParaRPr/>
          </a:p>
        </p:txBody>
      </p:sp>
      <p:pic>
        <p:nvPicPr>
          <p:cNvPr id="199" name="Google Shape;199;p31"/>
          <p:cNvPicPr preferRelativeResize="0"/>
          <p:nvPr/>
        </p:nvPicPr>
        <p:blipFill>
          <a:blip r:embed="rId5">
            <a:alphaModFix/>
          </a:blip>
          <a:stretch>
            <a:fillRect/>
          </a:stretch>
        </p:blipFill>
        <p:spPr>
          <a:xfrm>
            <a:off x="6501987" y="289100"/>
            <a:ext cx="1942836" cy="12952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2"/>
          <p:cNvSpPr txBox="1"/>
          <p:nvPr>
            <p:ph type="title"/>
          </p:nvPr>
        </p:nvSpPr>
        <p:spPr>
          <a:xfrm>
            <a:off x="457200" y="533400"/>
            <a:ext cx="8229600" cy="99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What to expect at the meeting</a:t>
            </a:r>
            <a:endParaRPr/>
          </a:p>
        </p:txBody>
      </p:sp>
      <p:sp>
        <p:nvSpPr>
          <p:cNvPr id="206" name="Google Shape;206;p32"/>
          <p:cNvSpPr txBox="1"/>
          <p:nvPr>
            <p:ph idx="1" type="body"/>
          </p:nvPr>
        </p:nvSpPr>
        <p:spPr>
          <a:xfrm>
            <a:off x="457200" y="1600200"/>
            <a:ext cx="8229600" cy="487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000000"/>
                </a:solidFill>
              </a:rPr>
              <a:t>Each meeting includes the following:</a:t>
            </a:r>
            <a:endParaRPr>
              <a:solidFill>
                <a:srgbClr val="000000"/>
              </a:solidFill>
            </a:endParaRPr>
          </a:p>
          <a:p>
            <a:pPr indent="-342900" lvl="0" marL="914400" rtl="0" algn="l">
              <a:spcBef>
                <a:spcPts val="0"/>
              </a:spcBef>
              <a:spcAft>
                <a:spcPts val="0"/>
              </a:spcAft>
              <a:buClr>
                <a:srgbClr val="000000"/>
              </a:buClr>
              <a:buSzPts val="1800"/>
              <a:buChar char="●"/>
            </a:pPr>
            <a:r>
              <a:rPr lang="en-US">
                <a:solidFill>
                  <a:srgbClr val="000000"/>
                </a:solidFill>
              </a:rPr>
              <a:t>Review of student background</a:t>
            </a:r>
            <a:endParaRPr>
              <a:solidFill>
                <a:srgbClr val="000000"/>
              </a:solidFill>
            </a:endParaRPr>
          </a:p>
          <a:p>
            <a:pPr indent="-342900" lvl="0" marL="914400" rtl="0" algn="l">
              <a:spcBef>
                <a:spcPts val="0"/>
              </a:spcBef>
              <a:spcAft>
                <a:spcPts val="0"/>
              </a:spcAft>
              <a:buClr>
                <a:srgbClr val="000000"/>
              </a:buClr>
              <a:buSzPts val="1800"/>
              <a:buChar char="●"/>
            </a:pPr>
            <a:r>
              <a:rPr lang="en-US">
                <a:solidFill>
                  <a:srgbClr val="000000"/>
                </a:solidFill>
              </a:rPr>
              <a:t>Desired teacher outcome</a:t>
            </a:r>
            <a:endParaRPr>
              <a:solidFill>
                <a:srgbClr val="000000"/>
              </a:solidFill>
            </a:endParaRPr>
          </a:p>
          <a:p>
            <a:pPr indent="-342900" lvl="0" marL="914400" rtl="0" algn="l">
              <a:spcBef>
                <a:spcPts val="0"/>
              </a:spcBef>
              <a:spcAft>
                <a:spcPts val="0"/>
              </a:spcAft>
              <a:buClr>
                <a:srgbClr val="000000"/>
              </a:buClr>
              <a:buSzPts val="1800"/>
              <a:buChar char="●"/>
            </a:pPr>
            <a:r>
              <a:rPr lang="en-US">
                <a:solidFill>
                  <a:srgbClr val="000000"/>
                </a:solidFill>
              </a:rPr>
              <a:t>Questions</a:t>
            </a:r>
            <a:endParaRPr>
              <a:solidFill>
                <a:srgbClr val="000000"/>
              </a:solidFill>
            </a:endParaRPr>
          </a:p>
          <a:p>
            <a:pPr indent="-342900" lvl="0" marL="914400" rtl="0" algn="l">
              <a:spcBef>
                <a:spcPts val="0"/>
              </a:spcBef>
              <a:spcAft>
                <a:spcPts val="0"/>
              </a:spcAft>
              <a:buClr>
                <a:srgbClr val="000000"/>
              </a:buClr>
              <a:buSzPts val="1800"/>
              <a:buChar char="●"/>
            </a:pPr>
            <a:r>
              <a:rPr lang="en-US">
                <a:solidFill>
                  <a:srgbClr val="000000"/>
                </a:solidFill>
              </a:rPr>
              <a:t>Possible solutions</a:t>
            </a:r>
            <a:endParaRPr>
              <a:solidFill>
                <a:srgbClr val="000000"/>
              </a:solidFill>
            </a:endParaRPr>
          </a:p>
          <a:p>
            <a:pPr indent="-342900" lvl="0" marL="914400" rtl="0" algn="l">
              <a:spcBef>
                <a:spcPts val="0"/>
              </a:spcBef>
              <a:spcAft>
                <a:spcPts val="0"/>
              </a:spcAft>
              <a:buClr>
                <a:srgbClr val="000000"/>
              </a:buClr>
              <a:buSzPts val="1800"/>
              <a:buChar char="●"/>
            </a:pPr>
            <a:r>
              <a:rPr lang="en-US">
                <a:solidFill>
                  <a:srgbClr val="000000"/>
                </a:solidFill>
              </a:rPr>
              <a:t>Action plan</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rPr lang="en-US">
                <a:solidFill>
                  <a:srgbClr val="000000"/>
                </a:solidFill>
              </a:rPr>
              <a:t>Follow-up meeting may be scheduled </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rPr lang="en-US">
                <a:solidFill>
                  <a:srgbClr val="000000"/>
                </a:solidFill>
              </a:rPr>
              <a:t>Length of GT meetings approx. 25 minutes</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sz="1400">
              <a:solidFill>
                <a:srgbClr val="000000"/>
              </a:solidFill>
            </a:endParaRPr>
          </a:p>
          <a:p>
            <a:pPr indent="0" lvl="0" marL="0" rtl="0" algn="l">
              <a:lnSpc>
                <a:spcPct val="100000"/>
              </a:lnSpc>
              <a:spcBef>
                <a:spcPts val="0"/>
              </a:spcBef>
              <a:spcAft>
                <a:spcPts val="0"/>
              </a:spcAft>
              <a:buNone/>
            </a:pPr>
            <a:r>
              <a:t/>
            </a:r>
            <a:endParaRPr b="1" sz="1800" u="sng">
              <a:solidFill>
                <a:srgbClr val="000000"/>
              </a:solidFill>
            </a:endParaRPr>
          </a:p>
          <a:p>
            <a:pPr indent="0" lvl="0" marL="0" rtl="0" algn="l">
              <a:spcBef>
                <a:spcPts val="480"/>
              </a:spcBef>
              <a:spcAft>
                <a:spcPts val="0"/>
              </a:spcAft>
              <a:buNone/>
            </a:pPr>
            <a:r>
              <a:t/>
            </a:r>
            <a:endParaRPr/>
          </a:p>
        </p:txBody>
      </p:sp>
      <p:pic>
        <p:nvPicPr>
          <p:cNvPr id="207" name="Google Shape;207;p32"/>
          <p:cNvPicPr preferRelativeResize="0"/>
          <p:nvPr/>
        </p:nvPicPr>
        <p:blipFill>
          <a:blip r:embed="rId3">
            <a:alphaModFix/>
          </a:blip>
          <a:stretch>
            <a:fillRect/>
          </a:stretch>
        </p:blipFill>
        <p:spPr>
          <a:xfrm>
            <a:off x="5808900" y="1600200"/>
            <a:ext cx="2667000" cy="2857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3"/>
          <p:cNvSpPr txBox="1"/>
          <p:nvPr>
            <p:ph type="ctrTitle"/>
          </p:nvPr>
        </p:nvSpPr>
        <p:spPr>
          <a:xfrm>
            <a:off x="502800" y="880325"/>
            <a:ext cx="9735000" cy="192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Arial"/>
              <a:buNone/>
            </a:pPr>
            <a:r>
              <a:rPr b="0" i="0" lang="en-US" sz="4800" u="none" cap="none" strike="noStrike">
                <a:solidFill>
                  <a:schemeClr val="dk2"/>
                </a:solidFill>
                <a:latin typeface="Arial"/>
                <a:ea typeface="Arial"/>
                <a:cs typeface="Arial"/>
                <a:sym typeface="Arial"/>
              </a:rPr>
              <a:t>TIER III: </a:t>
            </a:r>
            <a:endParaRPr b="0" i="0" sz="4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2"/>
              </a:buClr>
              <a:buFont typeface="Arial"/>
              <a:buNone/>
            </a:pPr>
            <a:r>
              <a:rPr lang="en-US" sz="4800">
                <a:solidFill>
                  <a:srgbClr val="000000"/>
                </a:solidFill>
                <a:latin typeface="Arial"/>
                <a:ea typeface="Arial"/>
                <a:cs typeface="Arial"/>
                <a:sym typeface="Arial"/>
              </a:rPr>
              <a:t>Student Study Team </a:t>
            </a:r>
            <a:r>
              <a:rPr i="0" lang="en-US" sz="4800" u="none" cap="none" strike="noStrike">
                <a:solidFill>
                  <a:srgbClr val="000000"/>
                </a:solidFill>
                <a:latin typeface="Arial"/>
                <a:ea typeface="Arial"/>
                <a:cs typeface="Arial"/>
                <a:sym typeface="Arial"/>
              </a:rPr>
              <a:t>(SST)</a:t>
            </a:r>
            <a:endParaRPr sz="4800">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4"/>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Arial"/>
              <a:buNone/>
            </a:pPr>
            <a:r>
              <a:rPr b="0" i="0" lang="en-US" sz="3600" u="none" cap="none" strike="noStrike">
                <a:solidFill>
                  <a:schemeClr val="dk2"/>
                </a:solidFill>
                <a:latin typeface="Arial"/>
                <a:ea typeface="Arial"/>
                <a:cs typeface="Arial"/>
                <a:sym typeface="Arial"/>
              </a:rPr>
              <a:t>How is SST different from </a:t>
            </a:r>
            <a:r>
              <a:rPr lang="en-US" sz="3600"/>
              <a:t>GT</a:t>
            </a:r>
            <a:r>
              <a:rPr b="0" i="0" lang="en-US" sz="3600" u="none" cap="none" strike="noStrike">
                <a:solidFill>
                  <a:schemeClr val="dk2"/>
                </a:solidFill>
                <a:latin typeface="Arial"/>
                <a:ea typeface="Arial"/>
                <a:cs typeface="Arial"/>
                <a:sym typeface="Arial"/>
              </a:rPr>
              <a:t> or </a:t>
            </a:r>
            <a:r>
              <a:rPr b="0" i="0" lang="en-US" sz="3600" u="none" cap="none" strike="noStrike">
                <a:solidFill>
                  <a:schemeClr val="dk2"/>
                </a:solidFill>
                <a:latin typeface="Arial"/>
                <a:ea typeface="Arial"/>
                <a:cs typeface="Arial"/>
                <a:sym typeface="Arial"/>
              </a:rPr>
              <a:t>I</a:t>
            </a:r>
            <a:r>
              <a:rPr b="0" i="0" lang="en-US" sz="3600" u="none" cap="none" strike="noStrike">
                <a:solidFill>
                  <a:schemeClr val="dk2"/>
                </a:solidFill>
                <a:latin typeface="Arial"/>
                <a:ea typeface="Arial"/>
                <a:cs typeface="Arial"/>
                <a:sym typeface="Arial"/>
              </a:rPr>
              <a:t>EP teams? </a:t>
            </a:r>
            <a:endParaRPr/>
          </a:p>
        </p:txBody>
      </p:sp>
      <p:sp>
        <p:nvSpPr>
          <p:cNvPr id="218" name="Google Shape;218;p34"/>
          <p:cNvSpPr txBox="1"/>
          <p:nvPr>
            <p:ph idx="1" type="body"/>
          </p:nvPr>
        </p:nvSpPr>
        <p:spPr>
          <a:xfrm>
            <a:off x="457200" y="1836725"/>
            <a:ext cx="8542800" cy="4876800"/>
          </a:xfrm>
          <a:prstGeom prst="rect">
            <a:avLst/>
          </a:prstGeom>
          <a:noFill/>
          <a:ln>
            <a:noFill/>
          </a:ln>
        </p:spPr>
        <p:txBody>
          <a:bodyPr anchorCtr="0" anchor="t" bIns="45700" lIns="91425" spcFirstLastPara="1" rIns="91425" wrap="square" tIns="45700">
            <a:noAutofit/>
          </a:bodyPr>
          <a:lstStyle/>
          <a:p>
            <a:pPr indent="-182562" lvl="0" marL="182562" marR="0" rtl="0" algn="l">
              <a:lnSpc>
                <a:spcPct val="100000"/>
              </a:lnSpc>
              <a:spcBef>
                <a:spcPts val="0"/>
              </a:spcBef>
              <a:spcAft>
                <a:spcPts val="0"/>
              </a:spcAft>
              <a:buClr>
                <a:schemeClr val="accent1"/>
              </a:buClr>
              <a:buSzPts val="2380"/>
              <a:buFont typeface="Arial"/>
              <a:buChar char="•"/>
            </a:pPr>
            <a:r>
              <a:rPr b="1" i="0" lang="en-US" sz="2800" u="none">
                <a:solidFill>
                  <a:schemeClr val="dk1"/>
                </a:solidFill>
                <a:latin typeface="Arial"/>
                <a:ea typeface="Arial"/>
                <a:cs typeface="Arial"/>
                <a:sym typeface="Arial"/>
              </a:rPr>
              <a:t>The SST is the step </a:t>
            </a:r>
            <a:r>
              <a:rPr b="1" i="0" lang="en-US" sz="2800" u="sng">
                <a:solidFill>
                  <a:schemeClr val="dk1"/>
                </a:solidFill>
                <a:latin typeface="Arial"/>
                <a:ea typeface="Arial"/>
                <a:cs typeface="Arial"/>
                <a:sym typeface="Arial"/>
              </a:rPr>
              <a:t>after</a:t>
            </a:r>
            <a:r>
              <a:rPr b="1" i="0" lang="en-US" sz="2800" u="none">
                <a:solidFill>
                  <a:schemeClr val="dk1"/>
                </a:solidFill>
                <a:latin typeface="Arial"/>
                <a:ea typeface="Arial"/>
                <a:cs typeface="Arial"/>
                <a:sym typeface="Arial"/>
              </a:rPr>
              <a:t> other consultation and interventions with </a:t>
            </a:r>
            <a:r>
              <a:rPr b="1" lang="en-US" sz="2800"/>
              <a:t>Tier 2/3 </a:t>
            </a:r>
            <a:r>
              <a:rPr b="1" i="0" lang="en-US" sz="2800" u="none">
                <a:solidFill>
                  <a:schemeClr val="dk1"/>
                </a:solidFill>
                <a:latin typeface="Arial"/>
                <a:ea typeface="Arial"/>
                <a:cs typeface="Arial"/>
                <a:sym typeface="Arial"/>
              </a:rPr>
              <a:t>&amp; </a:t>
            </a:r>
            <a:r>
              <a:rPr b="1" lang="en-US" sz="2800"/>
              <a:t>GT</a:t>
            </a:r>
            <a:r>
              <a:rPr b="1" i="0" lang="en-US" sz="2800" u="none">
                <a:solidFill>
                  <a:schemeClr val="dk1"/>
                </a:solidFill>
                <a:latin typeface="Arial"/>
                <a:ea typeface="Arial"/>
                <a:cs typeface="Arial"/>
                <a:sym typeface="Arial"/>
              </a:rPr>
              <a:t> have been utilized/implemented. Parents are involved.</a:t>
            </a:r>
            <a:endParaRPr/>
          </a:p>
          <a:p>
            <a:pPr indent="-182562" lvl="0" marL="182562" marR="0" rtl="0" algn="l">
              <a:lnSpc>
                <a:spcPct val="100000"/>
              </a:lnSpc>
              <a:spcBef>
                <a:spcPts val="480"/>
              </a:spcBef>
              <a:spcAft>
                <a:spcPts val="0"/>
              </a:spcAft>
              <a:buClr>
                <a:schemeClr val="accent1"/>
              </a:buClr>
              <a:buFont typeface="Arial"/>
              <a:buNone/>
            </a:pPr>
            <a:r>
              <a:t/>
            </a:r>
            <a:endParaRPr b="0" i="0" sz="2400" u="none">
              <a:solidFill>
                <a:schemeClr val="dk1"/>
              </a:solidFill>
              <a:latin typeface="Arial"/>
              <a:ea typeface="Arial"/>
              <a:cs typeface="Arial"/>
              <a:sym typeface="Arial"/>
            </a:endParaRPr>
          </a:p>
          <a:p>
            <a:pPr indent="-182562" lvl="0" marL="182562" marR="0" rtl="0" algn="l">
              <a:lnSpc>
                <a:spcPct val="100000"/>
              </a:lnSpc>
              <a:spcBef>
                <a:spcPts val="480"/>
              </a:spcBef>
              <a:spcAft>
                <a:spcPts val="0"/>
              </a:spcAft>
              <a:buClr>
                <a:schemeClr val="accent1"/>
              </a:buClr>
              <a:buSzPts val="2040"/>
              <a:buFont typeface="Arial"/>
              <a:buChar char="•"/>
            </a:pPr>
            <a:r>
              <a:rPr lang="en-US"/>
              <a:t>The </a:t>
            </a:r>
            <a:r>
              <a:rPr b="0" i="0" lang="en-US" sz="2400" u="none">
                <a:solidFill>
                  <a:schemeClr val="dk1"/>
                </a:solidFill>
                <a:latin typeface="Arial"/>
                <a:ea typeface="Arial"/>
                <a:cs typeface="Arial"/>
                <a:sym typeface="Arial"/>
              </a:rPr>
              <a:t>IEP team</a:t>
            </a:r>
            <a:r>
              <a:rPr lang="en-US"/>
              <a:t> </a:t>
            </a:r>
            <a:r>
              <a:rPr b="0" i="0" lang="en-US" sz="2400" u="none">
                <a:solidFill>
                  <a:schemeClr val="dk1"/>
                </a:solidFill>
                <a:latin typeface="Arial"/>
                <a:ea typeface="Arial"/>
                <a:cs typeface="Arial"/>
                <a:sym typeface="Arial"/>
              </a:rPr>
              <a:t>addresses the changing needs of students already on those plans, not the SST. </a:t>
            </a:r>
            <a:endParaRPr/>
          </a:p>
          <a:p>
            <a:pPr indent="-53022" lvl="0" marL="182562" marR="0" rtl="0" algn="l">
              <a:lnSpc>
                <a:spcPct val="100000"/>
              </a:lnSpc>
              <a:spcBef>
                <a:spcPts val="480"/>
              </a:spcBef>
              <a:spcAft>
                <a:spcPts val="0"/>
              </a:spcAft>
              <a:buClr>
                <a:schemeClr val="accent1"/>
              </a:buClr>
              <a:buSzPts val="2040"/>
              <a:buFont typeface="Arial"/>
              <a:buNone/>
            </a:pPr>
            <a:r>
              <a:t/>
            </a:r>
            <a:endParaRPr b="0" i="0" sz="2400" u="none">
              <a:solidFill>
                <a:schemeClr val="dk1"/>
              </a:solidFill>
              <a:latin typeface="Arial"/>
              <a:ea typeface="Arial"/>
              <a:cs typeface="Arial"/>
              <a:sym typeface="Arial"/>
            </a:endParaRPr>
          </a:p>
          <a:p>
            <a:pPr indent="-182562" lvl="0" marL="182562" marR="0" rtl="0" algn="l">
              <a:lnSpc>
                <a:spcPct val="100000"/>
              </a:lnSpc>
              <a:spcBef>
                <a:spcPts val="480"/>
              </a:spcBef>
              <a:spcAft>
                <a:spcPts val="0"/>
              </a:spcAft>
              <a:buClr>
                <a:schemeClr val="accent1"/>
              </a:buClr>
              <a:buSzPts val="2040"/>
              <a:buFont typeface="Arial"/>
              <a:buChar char="•"/>
            </a:pPr>
            <a:r>
              <a:rPr lang="en-US"/>
              <a:t>If </a:t>
            </a:r>
            <a:r>
              <a:rPr b="0" i="0" lang="en-US" sz="2400" u="none">
                <a:solidFill>
                  <a:schemeClr val="dk1"/>
                </a:solidFill>
                <a:latin typeface="Arial"/>
                <a:ea typeface="Arial"/>
                <a:cs typeface="Arial"/>
                <a:sym typeface="Arial"/>
              </a:rPr>
              <a:t>the student has an IEP</a:t>
            </a:r>
            <a:r>
              <a:rPr lang="en-US"/>
              <a:t>, </a:t>
            </a:r>
            <a:r>
              <a:rPr b="0" i="0" lang="en-US" sz="2400" u="none">
                <a:solidFill>
                  <a:schemeClr val="dk1"/>
                </a:solidFill>
                <a:latin typeface="Arial"/>
                <a:ea typeface="Arial"/>
                <a:cs typeface="Arial"/>
                <a:sym typeface="Arial"/>
              </a:rPr>
              <a:t>the case manager is </a:t>
            </a:r>
            <a:r>
              <a:rPr b="1" lang="en-US" u="sng"/>
              <a:t>always</a:t>
            </a:r>
            <a:r>
              <a:rPr b="0" i="0" lang="en-US" sz="2400" u="none">
                <a:solidFill>
                  <a:schemeClr val="dk1"/>
                </a:solidFill>
                <a:latin typeface="Arial"/>
                <a:ea typeface="Arial"/>
                <a:cs typeface="Arial"/>
                <a:sym typeface="Arial"/>
              </a:rPr>
              <a:t> first person of contact.</a:t>
            </a:r>
            <a:endParaRPr b="0" i="0" sz="2400" u="none">
              <a:solidFill>
                <a:schemeClr val="dk1"/>
              </a:solidFill>
              <a:latin typeface="Arial"/>
              <a:ea typeface="Arial"/>
              <a:cs typeface="Arial"/>
              <a:sym typeface="Arial"/>
            </a:endParaRPr>
          </a:p>
          <a:p>
            <a:pPr indent="0" lvl="0" marL="182562" marR="0" rtl="0" algn="l">
              <a:lnSpc>
                <a:spcPct val="100000"/>
              </a:lnSpc>
              <a:spcBef>
                <a:spcPts val="480"/>
              </a:spcBef>
              <a:spcAft>
                <a:spcPts val="0"/>
              </a:spcAft>
              <a:buNone/>
            </a:pPr>
            <a:r>
              <a:t/>
            </a:r>
            <a:endParaRPr/>
          </a:p>
          <a:p>
            <a:pPr indent="-182562" lvl="0" marL="182562" marR="0" rtl="0" algn="l">
              <a:lnSpc>
                <a:spcPct val="100000"/>
              </a:lnSpc>
              <a:spcBef>
                <a:spcPts val="480"/>
              </a:spcBef>
              <a:spcAft>
                <a:spcPts val="0"/>
              </a:spcAft>
              <a:buClr>
                <a:schemeClr val="accent1"/>
              </a:buClr>
              <a:buFont typeface="Arial"/>
              <a:buNone/>
            </a:pPr>
            <a:r>
              <a:t/>
            </a:r>
            <a:endParaRPr b="0" i="0" sz="2400" u="none">
              <a:solidFill>
                <a:schemeClr val="dk1"/>
              </a:solidFill>
              <a:latin typeface="Arial"/>
              <a:ea typeface="Arial"/>
              <a:cs typeface="Arial"/>
              <a:sym typeface="Arial"/>
            </a:endParaRPr>
          </a:p>
          <a:p>
            <a:pPr indent="-53023" lvl="0" marL="182563" marR="0" rtl="0" algn="l">
              <a:spcBef>
                <a:spcPts val="480"/>
              </a:spcBef>
              <a:spcAft>
                <a:spcPts val="0"/>
              </a:spcAft>
              <a:buClr>
                <a:schemeClr val="accent1"/>
              </a:buClr>
              <a:buSzPts val="2040"/>
              <a:buFont typeface="Arial"/>
              <a:buNone/>
            </a:pPr>
            <a:r>
              <a:t/>
            </a:r>
            <a:endParaRPr b="0" i="0" sz="2400" u="non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5"/>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Calibri"/>
              <a:buNone/>
            </a:pPr>
            <a:r>
              <a:rPr lang="en-US">
                <a:latin typeface="Calibri"/>
                <a:ea typeface="Calibri"/>
                <a:cs typeface="Calibri"/>
                <a:sym typeface="Calibri"/>
              </a:rPr>
              <a:t>Student Study Team (SST)</a:t>
            </a:r>
            <a:endParaRPr/>
          </a:p>
        </p:txBody>
      </p:sp>
      <p:sp>
        <p:nvSpPr>
          <p:cNvPr id="224" name="Google Shape;224;p35"/>
          <p:cNvSpPr txBox="1"/>
          <p:nvPr>
            <p:ph idx="1" type="body"/>
          </p:nvPr>
        </p:nvSpPr>
        <p:spPr>
          <a:xfrm>
            <a:off x="457200" y="1887825"/>
            <a:ext cx="8229600" cy="4876800"/>
          </a:xfrm>
          <a:prstGeom prst="rect">
            <a:avLst/>
          </a:prstGeom>
          <a:noFill/>
          <a:ln>
            <a:noFill/>
          </a:ln>
        </p:spPr>
        <p:txBody>
          <a:bodyPr anchorCtr="0" anchor="t" bIns="45700" lIns="91425" spcFirstLastPara="1" rIns="91425" wrap="square" tIns="45700">
            <a:noAutofit/>
          </a:bodyPr>
          <a:lstStyle/>
          <a:p>
            <a:pPr indent="-182562" lvl="0" marL="182562" marR="0" rtl="0" algn="l">
              <a:lnSpc>
                <a:spcPct val="100000"/>
              </a:lnSpc>
              <a:spcBef>
                <a:spcPts val="0"/>
              </a:spcBef>
              <a:spcAft>
                <a:spcPts val="0"/>
              </a:spcAft>
              <a:buClr>
                <a:schemeClr val="accent1"/>
              </a:buClr>
              <a:buSzPts val="2040"/>
              <a:buFont typeface="Arial"/>
              <a:buChar char="•"/>
            </a:pPr>
            <a:r>
              <a:rPr b="0" i="0" lang="en-US" sz="2400" u="none">
                <a:solidFill>
                  <a:schemeClr val="dk1"/>
                </a:solidFill>
                <a:latin typeface="Arial"/>
                <a:ea typeface="Arial"/>
                <a:cs typeface="Arial"/>
                <a:sym typeface="Arial"/>
              </a:rPr>
              <a:t>The SST team is a multi-disciplinary team that meets for the following purposes:</a:t>
            </a:r>
            <a:endParaRPr/>
          </a:p>
          <a:p>
            <a:pPr indent="-190500" lvl="1" marL="457200" marR="0" rtl="0" algn="l">
              <a:lnSpc>
                <a:spcPct val="100000"/>
              </a:lnSpc>
              <a:spcBef>
                <a:spcPts val="400"/>
              </a:spcBef>
              <a:spcAft>
                <a:spcPts val="0"/>
              </a:spcAft>
              <a:buClr>
                <a:schemeClr val="accent1"/>
              </a:buClr>
              <a:buSzPts val="1700"/>
              <a:buFont typeface="Arial"/>
              <a:buChar char="•"/>
            </a:pPr>
            <a:r>
              <a:rPr b="0" i="0" lang="en-US" sz="2000" u="none" cap="none" strike="noStrike">
                <a:solidFill>
                  <a:schemeClr val="dk1"/>
                </a:solidFill>
                <a:latin typeface="Arial"/>
                <a:ea typeface="Arial"/>
                <a:cs typeface="Arial"/>
                <a:sym typeface="Arial"/>
              </a:rPr>
              <a:t>To field Special Education</a:t>
            </a:r>
            <a:r>
              <a:rPr lang="en-US"/>
              <a:t> </a:t>
            </a:r>
            <a:r>
              <a:rPr b="0" i="0" lang="en-US" sz="2000" u="none" cap="none" strike="noStrike">
                <a:solidFill>
                  <a:schemeClr val="dk1"/>
                </a:solidFill>
                <a:latin typeface="Arial"/>
                <a:ea typeface="Arial"/>
                <a:cs typeface="Arial"/>
                <a:sym typeface="Arial"/>
              </a:rPr>
              <a:t>referrals</a:t>
            </a:r>
            <a:endParaRPr/>
          </a:p>
          <a:p>
            <a:pPr indent="-82550" lvl="1" marL="457200" marR="0" rtl="0" algn="l">
              <a:lnSpc>
                <a:spcPct val="100000"/>
              </a:lnSpc>
              <a:spcBef>
                <a:spcPts val="400"/>
              </a:spcBef>
              <a:spcAft>
                <a:spcPts val="0"/>
              </a:spcAft>
              <a:buClr>
                <a:schemeClr val="accent1"/>
              </a:buClr>
              <a:buSzPts val="1700"/>
              <a:buFont typeface="Arial"/>
              <a:buNone/>
            </a:pPr>
            <a:r>
              <a:t/>
            </a:r>
            <a:endParaRPr b="0" i="0" sz="2000" u="none" cap="none" strike="noStrike">
              <a:solidFill>
                <a:schemeClr val="dk1"/>
              </a:solidFill>
              <a:latin typeface="Arial"/>
              <a:ea typeface="Arial"/>
              <a:cs typeface="Arial"/>
              <a:sym typeface="Arial"/>
            </a:endParaRPr>
          </a:p>
          <a:p>
            <a:pPr indent="-182562" lvl="0" marL="182562" marR="0" rtl="0" algn="l">
              <a:lnSpc>
                <a:spcPct val="100000"/>
              </a:lnSpc>
              <a:spcBef>
                <a:spcPts val="480"/>
              </a:spcBef>
              <a:spcAft>
                <a:spcPts val="0"/>
              </a:spcAft>
              <a:buClr>
                <a:schemeClr val="accent1"/>
              </a:buClr>
              <a:buSzPts val="2040"/>
              <a:buFont typeface="Arial"/>
              <a:buChar char="•"/>
            </a:pPr>
            <a:r>
              <a:rPr b="0" i="0" lang="en-US" sz="2400" u="none">
                <a:solidFill>
                  <a:schemeClr val="dk1"/>
                </a:solidFill>
                <a:latin typeface="Arial"/>
                <a:ea typeface="Arial"/>
                <a:cs typeface="Arial"/>
                <a:sym typeface="Arial"/>
              </a:rPr>
              <a:t>Psychologist led and parent/guardian must be invited</a:t>
            </a:r>
            <a:endParaRPr/>
          </a:p>
          <a:p>
            <a:pPr indent="-53022" lvl="0" marL="182562" marR="0" rtl="0" algn="l">
              <a:lnSpc>
                <a:spcPct val="100000"/>
              </a:lnSpc>
              <a:spcBef>
                <a:spcPts val="480"/>
              </a:spcBef>
              <a:spcAft>
                <a:spcPts val="0"/>
              </a:spcAft>
              <a:buClr>
                <a:schemeClr val="accent1"/>
              </a:buClr>
              <a:buSzPts val="2040"/>
              <a:buFont typeface="Arial"/>
              <a:buNone/>
            </a:pPr>
            <a:r>
              <a:t/>
            </a:r>
            <a:endParaRPr b="0" i="0" sz="2400" u="none">
              <a:solidFill>
                <a:schemeClr val="dk1"/>
              </a:solidFill>
              <a:latin typeface="Arial"/>
              <a:ea typeface="Arial"/>
              <a:cs typeface="Arial"/>
              <a:sym typeface="Arial"/>
            </a:endParaRPr>
          </a:p>
          <a:p>
            <a:pPr indent="-182562" lvl="0" marL="182562" marR="0" rtl="0" algn="l">
              <a:lnSpc>
                <a:spcPct val="100000"/>
              </a:lnSpc>
              <a:spcBef>
                <a:spcPts val="480"/>
              </a:spcBef>
              <a:spcAft>
                <a:spcPts val="0"/>
              </a:spcAft>
              <a:buClr>
                <a:schemeClr val="accent1"/>
              </a:buClr>
              <a:buSzPts val="2040"/>
              <a:buFont typeface="Arial"/>
              <a:buChar char="•"/>
            </a:pPr>
            <a:r>
              <a:rPr b="0" i="0" lang="en-US" sz="2400" u="none">
                <a:solidFill>
                  <a:schemeClr val="dk1"/>
                </a:solidFill>
                <a:latin typeface="Arial"/>
                <a:ea typeface="Arial"/>
                <a:cs typeface="Arial"/>
                <a:sym typeface="Arial"/>
              </a:rPr>
              <a:t>A student may require significant intervention at the Tier III level but not be a candidate for Special Ed referral</a:t>
            </a:r>
            <a:endParaRPr/>
          </a:p>
          <a:p>
            <a:pPr indent="-53022" lvl="0" marL="182562" marR="0" rtl="0" algn="l">
              <a:lnSpc>
                <a:spcPct val="100000"/>
              </a:lnSpc>
              <a:spcBef>
                <a:spcPts val="480"/>
              </a:spcBef>
              <a:spcAft>
                <a:spcPts val="0"/>
              </a:spcAft>
              <a:buClr>
                <a:schemeClr val="accent1"/>
              </a:buClr>
              <a:buSzPts val="2040"/>
              <a:buFont typeface="Arial"/>
              <a:buNone/>
            </a:pPr>
            <a:r>
              <a:t/>
            </a:r>
            <a:endParaRPr b="0" i="0" sz="2400" u="none">
              <a:solidFill>
                <a:schemeClr val="dk1"/>
              </a:solidFill>
              <a:latin typeface="Arial"/>
              <a:ea typeface="Arial"/>
              <a:cs typeface="Arial"/>
              <a:sym typeface="Arial"/>
            </a:endParaRPr>
          </a:p>
          <a:p>
            <a:pPr indent="-53022" lvl="0" marL="182562" marR="0" rtl="0" algn="l">
              <a:lnSpc>
                <a:spcPct val="100000"/>
              </a:lnSpc>
              <a:spcBef>
                <a:spcPts val="480"/>
              </a:spcBef>
              <a:spcAft>
                <a:spcPts val="0"/>
              </a:spcAft>
              <a:buClr>
                <a:schemeClr val="accent1"/>
              </a:buClr>
              <a:buSzPts val="2040"/>
              <a:buFont typeface="Arial"/>
              <a:buNone/>
            </a:pPr>
            <a:r>
              <a:t/>
            </a:r>
            <a:endParaRPr b="0" i="0" sz="2400" u="none">
              <a:solidFill>
                <a:schemeClr val="dk1"/>
              </a:solidFill>
              <a:latin typeface="Arial"/>
              <a:ea typeface="Arial"/>
              <a:cs typeface="Arial"/>
              <a:sym typeface="Arial"/>
            </a:endParaRPr>
          </a:p>
          <a:p>
            <a:pPr indent="-53022" lvl="0" marL="182562" marR="0" rtl="0" algn="l">
              <a:lnSpc>
                <a:spcPct val="100000"/>
              </a:lnSpc>
              <a:spcBef>
                <a:spcPts val="480"/>
              </a:spcBef>
              <a:spcAft>
                <a:spcPts val="0"/>
              </a:spcAft>
              <a:buClr>
                <a:schemeClr val="accent1"/>
              </a:buClr>
              <a:buSzPts val="2040"/>
              <a:buFont typeface="Arial"/>
              <a:buNone/>
            </a:pPr>
            <a:r>
              <a:t/>
            </a:r>
            <a:endParaRPr b="0" i="0" sz="2400" u="none">
              <a:solidFill>
                <a:schemeClr val="dk1"/>
              </a:solidFill>
              <a:latin typeface="Arial"/>
              <a:ea typeface="Arial"/>
              <a:cs typeface="Arial"/>
              <a:sym typeface="Arial"/>
            </a:endParaRPr>
          </a:p>
          <a:p>
            <a:pPr indent="-53023" lvl="0" marL="182563" marR="0" rtl="0" algn="l">
              <a:spcBef>
                <a:spcPts val="480"/>
              </a:spcBef>
              <a:spcAft>
                <a:spcPts val="0"/>
              </a:spcAft>
              <a:buClr>
                <a:schemeClr val="accent1"/>
              </a:buClr>
              <a:buSzPts val="2040"/>
              <a:buFont typeface="Arial"/>
              <a:buNone/>
            </a:pPr>
            <a:r>
              <a:t/>
            </a:r>
            <a:endParaRPr b="0" i="0" sz="2400" u="none">
              <a:solidFill>
                <a:schemeClr val="dk1"/>
              </a:solidFill>
              <a:latin typeface="Arial"/>
              <a:ea typeface="Arial"/>
              <a:cs typeface="Arial"/>
              <a:sym typeface="Arial"/>
            </a:endParaRPr>
          </a:p>
        </p:txBody>
      </p:sp>
      <p:pic>
        <p:nvPicPr>
          <p:cNvPr id="225" name="Google Shape;225;p35"/>
          <p:cNvPicPr preferRelativeResize="0"/>
          <p:nvPr/>
        </p:nvPicPr>
        <p:blipFill>
          <a:blip r:embed="rId3">
            <a:alphaModFix/>
          </a:blip>
          <a:stretch>
            <a:fillRect/>
          </a:stretch>
        </p:blipFill>
        <p:spPr>
          <a:xfrm>
            <a:off x="6484092" y="253477"/>
            <a:ext cx="1979534" cy="13980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6"/>
          <p:cNvSpPr txBox="1"/>
          <p:nvPr>
            <p:ph type="title"/>
          </p:nvPr>
        </p:nvSpPr>
        <p:spPr>
          <a:xfrm>
            <a:off x="457200" y="533400"/>
            <a:ext cx="82296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Arial"/>
              <a:buNone/>
            </a:pPr>
            <a:r>
              <a:rPr b="0" i="0" lang="en-US" sz="4000" u="none" cap="none" strike="noStrike">
                <a:solidFill>
                  <a:schemeClr val="dk2"/>
                </a:solidFill>
                <a:latin typeface="Arial"/>
                <a:ea typeface="Arial"/>
                <a:cs typeface="Arial"/>
                <a:sym typeface="Arial"/>
              </a:rPr>
              <a:t>In closing…</a:t>
            </a:r>
            <a:endParaRPr/>
          </a:p>
        </p:txBody>
      </p:sp>
      <p:pic>
        <p:nvPicPr>
          <p:cNvPr id="231" name="Google Shape;231;p36"/>
          <p:cNvPicPr preferRelativeResize="0"/>
          <p:nvPr/>
        </p:nvPicPr>
        <p:blipFill rotWithShape="1">
          <a:blip r:embed="rId3">
            <a:alphaModFix/>
          </a:blip>
          <a:srcRect b="0" l="0" r="0" t="0"/>
          <a:stretch/>
        </p:blipFill>
        <p:spPr>
          <a:xfrm>
            <a:off x="1765355" y="1524000"/>
            <a:ext cx="5613300" cy="4873500"/>
          </a:xfrm>
          <a:prstGeom prst="rect">
            <a:avLst/>
          </a:prstGeom>
          <a:noFill/>
          <a:ln>
            <a:noFill/>
          </a:ln>
        </p:spPr>
      </p:pic>
      <p:pic>
        <p:nvPicPr>
          <p:cNvPr id="232" name="Google Shape;232;p36"/>
          <p:cNvPicPr preferRelativeResize="0"/>
          <p:nvPr/>
        </p:nvPicPr>
        <p:blipFill>
          <a:blip r:embed="rId4">
            <a:alphaModFix/>
          </a:blip>
          <a:stretch>
            <a:fillRect/>
          </a:stretch>
        </p:blipFill>
        <p:spPr>
          <a:xfrm>
            <a:off x="6087075" y="533400"/>
            <a:ext cx="2037600" cy="2037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7"/>
          <p:cNvSpPr txBox="1"/>
          <p:nvPr>
            <p:ph type="title"/>
          </p:nvPr>
        </p:nvSpPr>
        <p:spPr>
          <a:xfrm>
            <a:off x="533400" y="609600"/>
            <a:ext cx="82296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Arial"/>
              <a:buNone/>
            </a:pPr>
            <a:r>
              <a:rPr b="0" i="0" lang="en-US" sz="4000" u="none" cap="none" strike="noStrike">
                <a:solidFill>
                  <a:schemeClr val="dk2"/>
                </a:solidFill>
                <a:latin typeface="Arial"/>
                <a:ea typeface="Arial"/>
                <a:cs typeface="Arial"/>
                <a:sym typeface="Arial"/>
              </a:rPr>
              <a:t>Questions??</a:t>
            </a:r>
            <a:endParaRPr/>
          </a:p>
        </p:txBody>
      </p:sp>
      <p:pic>
        <p:nvPicPr>
          <p:cNvPr id="238" name="Google Shape;238;p37"/>
          <p:cNvPicPr preferRelativeResize="0"/>
          <p:nvPr/>
        </p:nvPicPr>
        <p:blipFill>
          <a:blip r:embed="rId3">
            <a:alphaModFix/>
          </a:blip>
          <a:stretch>
            <a:fillRect/>
          </a:stretch>
        </p:blipFill>
        <p:spPr>
          <a:xfrm>
            <a:off x="2024224" y="2232450"/>
            <a:ext cx="5253400" cy="318007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9903FEDD5AF642B41005B0B320A68D" ma:contentTypeVersion="14" ma:contentTypeDescription="Create a new document." ma:contentTypeScope="" ma:versionID="fcb12530787b8a1c2a9080feb8318fa1">
  <xsd:schema xmlns:xsd="http://www.w3.org/2001/XMLSchema" xmlns:xs="http://www.w3.org/2001/XMLSchema" xmlns:p="http://schemas.microsoft.com/office/2006/metadata/properties" xmlns:ns2="96ad9ebf-2fb9-46c7-8b21-e6c623e57d51" xmlns:ns3="35ce1963-16e8-4e38-b3c9-e54a251e54a0" targetNamespace="http://schemas.microsoft.com/office/2006/metadata/properties" ma:root="true" ma:fieldsID="d16a4702bd59a8f53895b88eb8339bc1" ns2:_="" ns3:_="">
    <xsd:import namespace="96ad9ebf-2fb9-46c7-8b21-e6c623e57d51"/>
    <xsd:import namespace="35ce1963-16e8-4e38-b3c9-e54a251e54a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ad9ebf-2fb9-46c7-8b21-e6c623e57d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20148b9-20a4-48a0-acba-ba52d68a37a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5ce1963-16e8-4e38-b3c9-e54a251e54a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3a60589-1962-4569-b609-0fdd63a41c74}" ma:internalName="TaxCatchAll" ma:showField="CatchAllData" ma:web="35ce1963-16e8-4e38-b3c9-e54a251e54a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6ad9ebf-2fb9-46c7-8b21-e6c623e57d51">
      <Terms xmlns="http://schemas.microsoft.com/office/infopath/2007/PartnerControls"/>
    </lcf76f155ced4ddcb4097134ff3c332f>
    <TaxCatchAll xmlns="35ce1963-16e8-4e38-b3c9-e54a251e54a0" xsi:nil="true"/>
  </documentManagement>
</p:properties>
</file>

<file path=customXml/itemProps1.xml><?xml version="1.0" encoding="utf-8"?>
<ds:datastoreItem xmlns:ds="http://schemas.openxmlformats.org/officeDocument/2006/customXml" ds:itemID="{155FA9E5-0346-450B-AE33-C237BD99709A}"/>
</file>

<file path=customXml/itemProps2.xml><?xml version="1.0" encoding="utf-8"?>
<ds:datastoreItem xmlns:ds="http://schemas.openxmlformats.org/officeDocument/2006/customXml" ds:itemID="{DF22FF35-78C0-4359-8AC2-B265FA44E515}"/>
</file>

<file path=customXml/itemProps3.xml><?xml version="1.0" encoding="utf-8"?>
<ds:datastoreItem xmlns:ds="http://schemas.openxmlformats.org/officeDocument/2006/customXml" ds:itemID="{5189C782-2165-4727-A898-05C99311D4F3}"/>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0x010100509903FEDD5AF642B41005B0B320A68D</vt:lpwstr>
  </property>
</Properties>
</file>